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2"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31815"/>
    <a:srgbClr val="221814"/>
    <a:srgbClr val="C23C5B"/>
    <a:srgbClr val="751C35"/>
    <a:srgbClr val="E94708"/>
    <a:srgbClr val="906E30"/>
    <a:srgbClr val="82582D"/>
    <a:srgbClr val="A4723A"/>
    <a:srgbClr val="6647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334" y="-159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5029"/>
          </a:xfrm>
          <a:prstGeom prst="rect">
            <a:avLst/>
          </a:prstGeom>
        </p:spPr>
        <p:txBody>
          <a:bodyPr vert="horz" lIns="90772" tIns="45385" rIns="90772" bIns="45385"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1"/>
            <a:ext cx="2918830" cy="495029"/>
          </a:xfrm>
          <a:prstGeom prst="rect">
            <a:avLst/>
          </a:prstGeom>
        </p:spPr>
        <p:txBody>
          <a:bodyPr vert="horz" lIns="90772" tIns="45385" rIns="90772" bIns="45385" rtlCol="0"/>
          <a:lstStyle>
            <a:lvl1pPr algn="r">
              <a:defRPr sz="1100"/>
            </a:lvl1pPr>
          </a:lstStyle>
          <a:p>
            <a:fld id="{70F99883-74AE-4A2C-81B7-5B86A08198C0}" type="datetimeFigureOut">
              <a:rPr kumimoji="1" lang="ja-JP" altLang="en-US" smtClean="0"/>
              <a:t>2019/10/18</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72" tIns="45385" rIns="90772" bIns="45385"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72" tIns="45385" rIns="90772" bIns="453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72" tIns="45385" rIns="90772" bIns="45385"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72" tIns="45385" rIns="90772" bIns="45385"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10/18/2019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hyperlink" Target="mailto:office@ccaj.or.jp" TargetMode="External"/><Relationship Id="rId2" Type="http://schemas.openxmlformats.org/officeDocument/2006/relationships/image" Target="../media/image1.emf"/><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6" y="13648"/>
            <a:ext cx="7783747" cy="109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グループ化 12">
            <a:extLst>
              <a:ext uri="{FF2B5EF4-FFF2-40B4-BE49-F238E27FC236}">
                <a16:creationId xmlns:a16="http://schemas.microsoft.com/office/drawing/2014/main" id="{4E49B869-52D7-4080-B7C9-0F82ACC1E5FA}"/>
              </a:ext>
            </a:extLst>
          </p:cNvPr>
          <p:cNvGrpSpPr/>
          <p:nvPr/>
        </p:nvGrpSpPr>
        <p:grpSpPr>
          <a:xfrm>
            <a:off x="646842" y="8547030"/>
            <a:ext cx="6515258" cy="1851663"/>
            <a:chOff x="646842" y="8547030"/>
            <a:chExt cx="6515258" cy="1851663"/>
          </a:xfrm>
        </p:grpSpPr>
        <p:sp>
          <p:nvSpPr>
            <p:cNvPr id="5" name="フリーフォーム: 図形 4">
              <a:extLst>
                <a:ext uri="{FF2B5EF4-FFF2-40B4-BE49-F238E27FC236}">
                  <a16:creationId xmlns:a16="http://schemas.microsoft.com/office/drawing/2014/main" id="{B7179F57-409E-4074-BEB5-C28E42653EF4}"/>
                </a:ext>
              </a:extLst>
            </p:cNvPr>
            <p:cNvSpPr/>
            <p:nvPr/>
          </p:nvSpPr>
          <p:spPr>
            <a:xfrm>
              <a:off x="1575822" y="8562726"/>
              <a:ext cx="5586278" cy="574806"/>
            </a:xfrm>
            <a:custGeom>
              <a:avLst/>
              <a:gdLst>
                <a:gd name="connsiteX0" fmla="*/ 95803 w 574806"/>
                <a:gd name="connsiteY0" fmla="*/ 0 h 5586278"/>
                <a:gd name="connsiteX1" fmla="*/ 479003 w 574806"/>
                <a:gd name="connsiteY1" fmla="*/ 0 h 5586278"/>
                <a:gd name="connsiteX2" fmla="*/ 574806 w 574806"/>
                <a:gd name="connsiteY2" fmla="*/ 95803 h 5586278"/>
                <a:gd name="connsiteX3" fmla="*/ 574806 w 574806"/>
                <a:gd name="connsiteY3" fmla="*/ 5586278 h 5586278"/>
                <a:gd name="connsiteX4" fmla="*/ 574806 w 574806"/>
                <a:gd name="connsiteY4" fmla="*/ 5586278 h 5586278"/>
                <a:gd name="connsiteX5" fmla="*/ 0 w 574806"/>
                <a:gd name="connsiteY5" fmla="*/ 5586278 h 5586278"/>
                <a:gd name="connsiteX6" fmla="*/ 0 w 574806"/>
                <a:gd name="connsiteY6" fmla="*/ 5586278 h 5586278"/>
                <a:gd name="connsiteX7" fmla="*/ 0 w 574806"/>
                <a:gd name="connsiteY7" fmla="*/ 95803 h 5586278"/>
                <a:gd name="connsiteX8" fmla="*/ 95803 w 574806"/>
                <a:gd name="connsiteY8" fmla="*/ 0 h 55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4806" h="5586278">
                  <a:moveTo>
                    <a:pt x="574806" y="931069"/>
                  </a:moveTo>
                  <a:lnTo>
                    <a:pt x="574806" y="4655209"/>
                  </a:lnTo>
                  <a:cubicBezTo>
                    <a:pt x="574806" y="5169426"/>
                    <a:pt x="570393" y="5586273"/>
                    <a:pt x="564948" y="5586273"/>
                  </a:cubicBezTo>
                  <a:lnTo>
                    <a:pt x="0" y="5586273"/>
                  </a:lnTo>
                  <a:lnTo>
                    <a:pt x="0" y="5586273"/>
                  </a:lnTo>
                  <a:lnTo>
                    <a:pt x="0" y="5"/>
                  </a:lnTo>
                  <a:lnTo>
                    <a:pt x="0" y="5"/>
                  </a:lnTo>
                  <a:lnTo>
                    <a:pt x="564948" y="5"/>
                  </a:lnTo>
                  <a:cubicBezTo>
                    <a:pt x="570393" y="5"/>
                    <a:pt x="574806" y="416852"/>
                    <a:pt x="574806" y="931069"/>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1885" rIns="275710" bIns="151885" numCol="1" spcCol="1270" anchor="ctr" anchorCtr="0">
              <a:noAutofit/>
            </a:bodyPr>
            <a:lstStyle/>
            <a:p>
              <a:pPr marL="114300" lvl="1" indent="-114300" algn="l" defTabSz="622300">
                <a:lnSpc>
                  <a:spcPct val="90000"/>
                </a:lnSpc>
                <a:spcBef>
                  <a:spcPct val="0"/>
                </a:spcBef>
                <a:spcAft>
                  <a:spcPct val="15000"/>
                </a:spcAft>
                <a:buFont typeface="Arial" panose="020B0604020202020204" pitchFamily="34" charset="0"/>
                <a:buNone/>
              </a:pPr>
              <a:r>
                <a:rPr kumimoji="1" lang="en-US" altLang="ja-JP" sz="1400" b="1" kern="1200" dirty="0">
                  <a:latin typeface="Meiryo UI" panose="020B0604030504040204" pitchFamily="50" charset="-128"/>
                  <a:ea typeface="Meiryo UI" panose="020B0604030504040204" pitchFamily="50" charset="-128"/>
                </a:rPr>
                <a:t>『</a:t>
              </a:r>
              <a:r>
                <a:rPr kumimoji="1" lang="ja-JP" altLang="en-US" sz="1400" b="1" kern="1200" dirty="0">
                  <a:solidFill>
                    <a:srgbClr val="FF0000"/>
                  </a:solidFill>
                  <a:latin typeface="Meiryo UI" panose="020B0604030504040204" pitchFamily="50" charset="-128"/>
                  <a:ea typeface="Meiryo UI" panose="020B0604030504040204" pitchFamily="50" charset="-128"/>
                </a:rPr>
                <a:t>ミニ講義</a:t>
              </a:r>
              <a:r>
                <a:rPr kumimoji="1" lang="en-US" altLang="ja-JP" sz="1400" b="1" kern="1200" dirty="0">
                  <a:latin typeface="Meiryo UI" panose="020B0604030504040204" pitchFamily="50" charset="-128"/>
                  <a:ea typeface="Meiryo UI" panose="020B0604030504040204" pitchFamily="50" charset="-128"/>
                </a:rPr>
                <a:t>』『</a:t>
              </a:r>
              <a:r>
                <a:rPr kumimoji="1" lang="ja-JP" altLang="en-US" sz="1400" b="1" kern="1200" dirty="0">
                  <a:solidFill>
                    <a:srgbClr val="FF0000"/>
                  </a:solidFill>
                  <a:latin typeface="Meiryo UI" panose="020B0604030504040204" pitchFamily="50" charset="-128"/>
                  <a:ea typeface="Meiryo UI" panose="020B0604030504040204" pitchFamily="50" charset="-128"/>
                </a:rPr>
                <a:t>個人ワーク</a:t>
              </a:r>
              <a:r>
                <a:rPr kumimoji="1" lang="en-US" altLang="ja-JP" sz="1400" b="1" kern="1200" dirty="0">
                  <a:latin typeface="Meiryo UI" panose="020B0604030504040204" pitchFamily="50" charset="-128"/>
                  <a:ea typeface="Meiryo UI" panose="020B0604030504040204" pitchFamily="50" charset="-128"/>
                </a:rPr>
                <a:t>』『</a:t>
              </a:r>
              <a:r>
                <a:rPr kumimoji="1" lang="ja-JP" altLang="en-US" sz="1400" b="1" kern="1200" dirty="0">
                  <a:solidFill>
                    <a:srgbClr val="FF0000"/>
                  </a:solidFill>
                  <a:latin typeface="Meiryo UI" panose="020B0604030504040204" pitchFamily="50" charset="-128"/>
                  <a:ea typeface="Meiryo UI" panose="020B0604030504040204" pitchFamily="50" charset="-128"/>
                </a:rPr>
                <a:t>グループディスカッション</a:t>
              </a:r>
              <a:r>
                <a:rPr kumimoji="1" lang="en-US" altLang="ja-JP" sz="1400" b="1" kern="1200" dirty="0">
                  <a:latin typeface="Meiryo UI" panose="020B0604030504040204" pitchFamily="50" charset="-128"/>
                  <a:ea typeface="Meiryo UI" panose="020B0604030504040204" pitchFamily="50" charset="-128"/>
                </a:rPr>
                <a:t>』</a:t>
              </a:r>
              <a:r>
                <a:rPr kumimoji="1" lang="ja-JP" altLang="en-US" sz="1400" kern="1200" dirty="0">
                  <a:latin typeface="Meiryo UI" panose="020B0604030504040204" pitchFamily="50" charset="-128"/>
                  <a:ea typeface="Meiryo UI" panose="020B0604030504040204" pitchFamily="50" charset="-128"/>
                </a:rPr>
                <a:t>と３つの手法から</a:t>
              </a:r>
            </a:p>
            <a:p>
              <a:pPr marL="114300" lvl="1" indent="-114300" algn="l" defTabSz="622300">
                <a:lnSpc>
                  <a:spcPct val="90000"/>
                </a:lnSpc>
                <a:spcBef>
                  <a:spcPct val="0"/>
                </a:spcBef>
                <a:spcAft>
                  <a:spcPct val="15000"/>
                </a:spcAft>
                <a:buFont typeface="Arial" panose="020B0604020202020204" pitchFamily="34" charset="0"/>
                <a:buNone/>
              </a:pPr>
              <a:r>
                <a:rPr kumimoji="1" lang="ja-JP" altLang="en-US" sz="1400" kern="1200" dirty="0">
                  <a:latin typeface="Meiryo UI" panose="020B0604030504040204" pitchFamily="50" charset="-128"/>
                  <a:ea typeface="Meiryo UI" panose="020B0604030504040204" pitchFamily="50" charset="-128"/>
                </a:rPr>
                <a:t>「モチベーション」について、楽しく学び、考え、情報交換ができます。</a:t>
              </a:r>
            </a:p>
          </p:txBody>
        </p:sp>
        <p:sp>
          <p:nvSpPr>
            <p:cNvPr id="6" name="フリーフォーム: 図形 5">
              <a:extLst>
                <a:ext uri="{FF2B5EF4-FFF2-40B4-BE49-F238E27FC236}">
                  <a16:creationId xmlns:a16="http://schemas.microsoft.com/office/drawing/2014/main" id="{885BFB1C-DE4C-4653-9574-81BEDBAF7E20}"/>
                </a:ext>
              </a:extLst>
            </p:cNvPr>
            <p:cNvSpPr/>
            <p:nvPr/>
          </p:nvSpPr>
          <p:spPr>
            <a:xfrm>
              <a:off x="664253" y="8547030"/>
              <a:ext cx="837998" cy="590685"/>
            </a:xfrm>
            <a:custGeom>
              <a:avLst/>
              <a:gdLst>
                <a:gd name="connsiteX0" fmla="*/ 0 w 837998"/>
                <a:gd name="connsiteY0" fmla="*/ 98449 h 590685"/>
                <a:gd name="connsiteX1" fmla="*/ 98449 w 837998"/>
                <a:gd name="connsiteY1" fmla="*/ 0 h 590685"/>
                <a:gd name="connsiteX2" fmla="*/ 739549 w 837998"/>
                <a:gd name="connsiteY2" fmla="*/ 0 h 590685"/>
                <a:gd name="connsiteX3" fmla="*/ 837998 w 837998"/>
                <a:gd name="connsiteY3" fmla="*/ 98449 h 590685"/>
                <a:gd name="connsiteX4" fmla="*/ 837998 w 837998"/>
                <a:gd name="connsiteY4" fmla="*/ 492236 h 590685"/>
                <a:gd name="connsiteX5" fmla="*/ 739549 w 837998"/>
                <a:gd name="connsiteY5" fmla="*/ 590685 h 590685"/>
                <a:gd name="connsiteX6" fmla="*/ 98449 w 837998"/>
                <a:gd name="connsiteY6" fmla="*/ 590685 h 590685"/>
                <a:gd name="connsiteX7" fmla="*/ 0 w 837998"/>
                <a:gd name="connsiteY7" fmla="*/ 492236 h 590685"/>
                <a:gd name="connsiteX8" fmla="*/ 0 w 837998"/>
                <a:gd name="connsiteY8" fmla="*/ 98449 h 59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7998" h="590685">
                  <a:moveTo>
                    <a:pt x="0" y="98449"/>
                  </a:moveTo>
                  <a:cubicBezTo>
                    <a:pt x="0" y="44077"/>
                    <a:pt x="44077" y="0"/>
                    <a:pt x="98449" y="0"/>
                  </a:cubicBezTo>
                  <a:lnTo>
                    <a:pt x="739549" y="0"/>
                  </a:lnTo>
                  <a:cubicBezTo>
                    <a:pt x="793921" y="0"/>
                    <a:pt x="837998" y="44077"/>
                    <a:pt x="837998" y="98449"/>
                  </a:cubicBezTo>
                  <a:lnTo>
                    <a:pt x="837998" y="492236"/>
                  </a:lnTo>
                  <a:cubicBezTo>
                    <a:pt x="837998" y="546608"/>
                    <a:pt x="793921" y="590685"/>
                    <a:pt x="739549" y="590685"/>
                  </a:cubicBezTo>
                  <a:lnTo>
                    <a:pt x="98449" y="590685"/>
                  </a:lnTo>
                  <a:cubicBezTo>
                    <a:pt x="44077" y="590685"/>
                    <a:pt x="0" y="546608"/>
                    <a:pt x="0" y="492236"/>
                  </a:cubicBezTo>
                  <a:lnTo>
                    <a:pt x="0" y="9844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745" tIns="49790" rIns="70745" bIns="4979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dirty="0">
                <a:latin typeface="Meiryo UI" panose="020B0604030504040204" pitchFamily="50" charset="-128"/>
                <a:ea typeface="Meiryo UI" panose="020B0604030504040204" pitchFamily="50" charset="-128"/>
              </a:endParaRPr>
            </a:p>
          </p:txBody>
        </p:sp>
        <p:sp>
          <p:nvSpPr>
            <p:cNvPr id="7" name="フリーフォーム: 図形 6">
              <a:extLst>
                <a:ext uri="{FF2B5EF4-FFF2-40B4-BE49-F238E27FC236}">
                  <a16:creationId xmlns:a16="http://schemas.microsoft.com/office/drawing/2014/main" id="{8A3DAE28-6E11-42C4-9539-A3DA307A98F4}"/>
                </a:ext>
              </a:extLst>
            </p:cNvPr>
            <p:cNvSpPr/>
            <p:nvPr/>
          </p:nvSpPr>
          <p:spPr>
            <a:xfrm>
              <a:off x="1575822" y="9189337"/>
              <a:ext cx="5586278" cy="574806"/>
            </a:xfrm>
            <a:custGeom>
              <a:avLst/>
              <a:gdLst>
                <a:gd name="connsiteX0" fmla="*/ 95803 w 574806"/>
                <a:gd name="connsiteY0" fmla="*/ 0 h 5586278"/>
                <a:gd name="connsiteX1" fmla="*/ 479003 w 574806"/>
                <a:gd name="connsiteY1" fmla="*/ 0 h 5586278"/>
                <a:gd name="connsiteX2" fmla="*/ 574806 w 574806"/>
                <a:gd name="connsiteY2" fmla="*/ 95803 h 5586278"/>
                <a:gd name="connsiteX3" fmla="*/ 574806 w 574806"/>
                <a:gd name="connsiteY3" fmla="*/ 5586278 h 5586278"/>
                <a:gd name="connsiteX4" fmla="*/ 574806 w 574806"/>
                <a:gd name="connsiteY4" fmla="*/ 5586278 h 5586278"/>
                <a:gd name="connsiteX5" fmla="*/ 0 w 574806"/>
                <a:gd name="connsiteY5" fmla="*/ 5586278 h 5586278"/>
                <a:gd name="connsiteX6" fmla="*/ 0 w 574806"/>
                <a:gd name="connsiteY6" fmla="*/ 5586278 h 5586278"/>
                <a:gd name="connsiteX7" fmla="*/ 0 w 574806"/>
                <a:gd name="connsiteY7" fmla="*/ 95803 h 5586278"/>
                <a:gd name="connsiteX8" fmla="*/ 95803 w 574806"/>
                <a:gd name="connsiteY8" fmla="*/ 0 h 55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4806" h="5586278">
                  <a:moveTo>
                    <a:pt x="574806" y="931069"/>
                  </a:moveTo>
                  <a:lnTo>
                    <a:pt x="574806" y="4655209"/>
                  </a:lnTo>
                  <a:cubicBezTo>
                    <a:pt x="574806" y="5169426"/>
                    <a:pt x="570393" y="5586273"/>
                    <a:pt x="564948" y="5586273"/>
                  </a:cubicBezTo>
                  <a:lnTo>
                    <a:pt x="0" y="5586273"/>
                  </a:lnTo>
                  <a:lnTo>
                    <a:pt x="0" y="5586273"/>
                  </a:lnTo>
                  <a:lnTo>
                    <a:pt x="0" y="5"/>
                  </a:lnTo>
                  <a:lnTo>
                    <a:pt x="0" y="5"/>
                  </a:lnTo>
                  <a:lnTo>
                    <a:pt x="564948" y="5"/>
                  </a:lnTo>
                  <a:cubicBezTo>
                    <a:pt x="570393" y="5"/>
                    <a:pt x="574806" y="416852"/>
                    <a:pt x="574806" y="931069"/>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1885" rIns="275710" bIns="151885" numCol="1" spcCol="1270" anchor="ctr" anchorCtr="0">
              <a:noAutofit/>
            </a:bodyPr>
            <a:lstStyle/>
            <a:p>
              <a:pPr marL="114300" lvl="1" indent="-114300" algn="l" defTabSz="622300">
                <a:lnSpc>
                  <a:spcPct val="90000"/>
                </a:lnSpc>
                <a:spcBef>
                  <a:spcPct val="0"/>
                </a:spcBef>
                <a:spcAft>
                  <a:spcPct val="15000"/>
                </a:spcAft>
                <a:buNone/>
              </a:pPr>
              <a:r>
                <a:rPr kumimoji="1" lang="ja-JP" altLang="en-US" sz="1400" kern="1200" dirty="0">
                  <a:latin typeface="Meiryo UI" panose="020B0604030504040204" pitchFamily="50" charset="-128"/>
                  <a:ea typeface="Meiryo UI" panose="020B0604030504040204" pitchFamily="50" charset="-128"/>
                </a:rPr>
                <a:t>コールセンターで働く、同じ立場の方々との交流は、</a:t>
              </a:r>
            </a:p>
            <a:p>
              <a:pPr marL="114300" lvl="1" indent="-114300" algn="l" defTabSz="622300">
                <a:lnSpc>
                  <a:spcPct val="90000"/>
                </a:lnSpc>
                <a:spcBef>
                  <a:spcPct val="0"/>
                </a:spcBef>
                <a:spcAft>
                  <a:spcPct val="15000"/>
                </a:spcAft>
                <a:buNone/>
              </a:pPr>
              <a:r>
                <a:rPr kumimoji="1" lang="ja-JP" altLang="en-US" sz="1400" kern="1200" dirty="0">
                  <a:latin typeface="Meiryo UI" panose="020B0604030504040204" pitchFamily="50" charset="-128"/>
                  <a:ea typeface="Meiryo UI" panose="020B0604030504040204" pitchFamily="50" charset="-128"/>
                </a:rPr>
                <a:t>参加者自身の</a:t>
              </a:r>
              <a:r>
                <a:rPr kumimoji="1" lang="ja-JP" altLang="en-US" sz="1400" b="1" kern="1200" dirty="0">
                  <a:solidFill>
                    <a:srgbClr val="FF0000"/>
                  </a:solidFill>
                  <a:latin typeface="Meiryo UI" panose="020B0604030504040204" pitchFamily="50" charset="-128"/>
                  <a:ea typeface="Meiryo UI" panose="020B0604030504040204" pitchFamily="50" charset="-128"/>
                </a:rPr>
                <a:t>成長</a:t>
              </a:r>
              <a:r>
                <a:rPr kumimoji="1" lang="ja-JP" altLang="en-US" sz="1400" kern="1200" dirty="0">
                  <a:latin typeface="Meiryo UI" panose="020B0604030504040204" pitchFamily="50" charset="-128"/>
                  <a:ea typeface="Meiryo UI" panose="020B0604030504040204" pitchFamily="50" charset="-128"/>
                </a:rPr>
                <a:t>と</a:t>
              </a:r>
              <a:r>
                <a:rPr kumimoji="1" lang="ja-JP" altLang="en-US" sz="1400" b="1" kern="1200" dirty="0">
                  <a:solidFill>
                    <a:srgbClr val="FF0000"/>
                  </a:solidFill>
                  <a:latin typeface="Meiryo UI" panose="020B0604030504040204" pitchFamily="50" charset="-128"/>
                  <a:ea typeface="Meiryo UI" panose="020B0604030504040204" pitchFamily="50" charset="-128"/>
                </a:rPr>
                <a:t>モチベーション向上</a:t>
              </a:r>
              <a:r>
                <a:rPr kumimoji="1" lang="ja-JP" altLang="en-US" sz="1400" kern="1200" dirty="0">
                  <a:latin typeface="Meiryo UI" panose="020B0604030504040204" pitchFamily="50" charset="-128"/>
                  <a:ea typeface="Meiryo UI" panose="020B0604030504040204" pitchFamily="50" charset="-128"/>
                </a:rPr>
                <a:t>につながります！</a:t>
              </a:r>
            </a:p>
          </p:txBody>
        </p:sp>
        <p:sp>
          <p:nvSpPr>
            <p:cNvPr id="9" name="フリーフォーム: 図形 8">
              <a:extLst>
                <a:ext uri="{FF2B5EF4-FFF2-40B4-BE49-F238E27FC236}">
                  <a16:creationId xmlns:a16="http://schemas.microsoft.com/office/drawing/2014/main" id="{4F1168C3-ED04-4E11-BB6C-EAE7F8686640}"/>
                </a:ext>
              </a:extLst>
            </p:cNvPr>
            <p:cNvSpPr/>
            <p:nvPr/>
          </p:nvSpPr>
          <p:spPr>
            <a:xfrm>
              <a:off x="646842" y="9181397"/>
              <a:ext cx="837998" cy="590685"/>
            </a:xfrm>
            <a:custGeom>
              <a:avLst/>
              <a:gdLst>
                <a:gd name="connsiteX0" fmla="*/ 0 w 837998"/>
                <a:gd name="connsiteY0" fmla="*/ 98449 h 590685"/>
                <a:gd name="connsiteX1" fmla="*/ 98449 w 837998"/>
                <a:gd name="connsiteY1" fmla="*/ 0 h 590685"/>
                <a:gd name="connsiteX2" fmla="*/ 739549 w 837998"/>
                <a:gd name="connsiteY2" fmla="*/ 0 h 590685"/>
                <a:gd name="connsiteX3" fmla="*/ 837998 w 837998"/>
                <a:gd name="connsiteY3" fmla="*/ 98449 h 590685"/>
                <a:gd name="connsiteX4" fmla="*/ 837998 w 837998"/>
                <a:gd name="connsiteY4" fmla="*/ 492236 h 590685"/>
                <a:gd name="connsiteX5" fmla="*/ 739549 w 837998"/>
                <a:gd name="connsiteY5" fmla="*/ 590685 h 590685"/>
                <a:gd name="connsiteX6" fmla="*/ 98449 w 837998"/>
                <a:gd name="connsiteY6" fmla="*/ 590685 h 590685"/>
                <a:gd name="connsiteX7" fmla="*/ 0 w 837998"/>
                <a:gd name="connsiteY7" fmla="*/ 492236 h 590685"/>
                <a:gd name="connsiteX8" fmla="*/ 0 w 837998"/>
                <a:gd name="connsiteY8" fmla="*/ 98449 h 59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7998" h="590685">
                  <a:moveTo>
                    <a:pt x="0" y="98449"/>
                  </a:moveTo>
                  <a:cubicBezTo>
                    <a:pt x="0" y="44077"/>
                    <a:pt x="44077" y="0"/>
                    <a:pt x="98449" y="0"/>
                  </a:cubicBezTo>
                  <a:lnTo>
                    <a:pt x="739549" y="0"/>
                  </a:lnTo>
                  <a:cubicBezTo>
                    <a:pt x="793921" y="0"/>
                    <a:pt x="837998" y="44077"/>
                    <a:pt x="837998" y="98449"/>
                  </a:cubicBezTo>
                  <a:lnTo>
                    <a:pt x="837998" y="492236"/>
                  </a:lnTo>
                  <a:cubicBezTo>
                    <a:pt x="837998" y="546608"/>
                    <a:pt x="793921" y="590685"/>
                    <a:pt x="739549" y="590685"/>
                  </a:cubicBezTo>
                  <a:lnTo>
                    <a:pt x="98449" y="590685"/>
                  </a:lnTo>
                  <a:cubicBezTo>
                    <a:pt x="44077" y="590685"/>
                    <a:pt x="0" y="546608"/>
                    <a:pt x="0" y="492236"/>
                  </a:cubicBezTo>
                  <a:lnTo>
                    <a:pt x="0" y="9844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745" tIns="49790" rIns="70745" bIns="4979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dirty="0">
                <a:latin typeface="Meiryo UI" panose="020B0604030504040204" pitchFamily="50" charset="-128"/>
                <a:ea typeface="Meiryo UI" panose="020B0604030504040204" pitchFamily="50" charset="-128"/>
              </a:endParaRPr>
            </a:p>
          </p:txBody>
        </p:sp>
        <p:sp>
          <p:nvSpPr>
            <p:cNvPr id="10" name="フリーフォーム: 図形 9">
              <a:extLst>
                <a:ext uri="{FF2B5EF4-FFF2-40B4-BE49-F238E27FC236}">
                  <a16:creationId xmlns:a16="http://schemas.microsoft.com/office/drawing/2014/main" id="{12BF416B-2ED0-4C75-8B7B-8A2457536A33}"/>
                </a:ext>
              </a:extLst>
            </p:cNvPr>
            <p:cNvSpPr/>
            <p:nvPr/>
          </p:nvSpPr>
          <p:spPr>
            <a:xfrm>
              <a:off x="1547568" y="9814856"/>
              <a:ext cx="5586278" cy="574807"/>
            </a:xfrm>
            <a:custGeom>
              <a:avLst/>
              <a:gdLst>
                <a:gd name="connsiteX0" fmla="*/ 95803 w 574806"/>
                <a:gd name="connsiteY0" fmla="*/ 0 h 5586278"/>
                <a:gd name="connsiteX1" fmla="*/ 479003 w 574806"/>
                <a:gd name="connsiteY1" fmla="*/ 0 h 5586278"/>
                <a:gd name="connsiteX2" fmla="*/ 574806 w 574806"/>
                <a:gd name="connsiteY2" fmla="*/ 95803 h 5586278"/>
                <a:gd name="connsiteX3" fmla="*/ 574806 w 574806"/>
                <a:gd name="connsiteY3" fmla="*/ 5586278 h 5586278"/>
                <a:gd name="connsiteX4" fmla="*/ 574806 w 574806"/>
                <a:gd name="connsiteY4" fmla="*/ 5586278 h 5586278"/>
                <a:gd name="connsiteX5" fmla="*/ 0 w 574806"/>
                <a:gd name="connsiteY5" fmla="*/ 5586278 h 5586278"/>
                <a:gd name="connsiteX6" fmla="*/ 0 w 574806"/>
                <a:gd name="connsiteY6" fmla="*/ 5586278 h 5586278"/>
                <a:gd name="connsiteX7" fmla="*/ 0 w 574806"/>
                <a:gd name="connsiteY7" fmla="*/ 95803 h 5586278"/>
                <a:gd name="connsiteX8" fmla="*/ 95803 w 574806"/>
                <a:gd name="connsiteY8" fmla="*/ 0 h 558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4806" h="5586278">
                  <a:moveTo>
                    <a:pt x="574806" y="931069"/>
                  </a:moveTo>
                  <a:lnTo>
                    <a:pt x="574806" y="4655209"/>
                  </a:lnTo>
                  <a:cubicBezTo>
                    <a:pt x="574806" y="5169426"/>
                    <a:pt x="570393" y="5586273"/>
                    <a:pt x="564948" y="5586273"/>
                  </a:cubicBezTo>
                  <a:lnTo>
                    <a:pt x="0" y="5586273"/>
                  </a:lnTo>
                  <a:lnTo>
                    <a:pt x="0" y="5586273"/>
                  </a:lnTo>
                  <a:lnTo>
                    <a:pt x="0" y="5"/>
                  </a:lnTo>
                  <a:lnTo>
                    <a:pt x="0" y="5"/>
                  </a:lnTo>
                  <a:lnTo>
                    <a:pt x="564948" y="5"/>
                  </a:lnTo>
                  <a:cubicBezTo>
                    <a:pt x="570393" y="5"/>
                    <a:pt x="574806" y="416852"/>
                    <a:pt x="574806" y="931069"/>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1885" rIns="275710" bIns="151886" numCol="1" spcCol="1270" anchor="ctr" anchorCtr="0">
              <a:noAutofit/>
            </a:bodyPr>
            <a:lstStyle/>
            <a:p>
              <a:pPr marL="114300" lvl="1" indent="-114300" algn="l" defTabSz="622300">
                <a:lnSpc>
                  <a:spcPct val="90000"/>
                </a:lnSpc>
                <a:spcBef>
                  <a:spcPct val="0"/>
                </a:spcBef>
                <a:spcAft>
                  <a:spcPct val="15000"/>
                </a:spcAft>
                <a:buNone/>
              </a:pPr>
              <a:r>
                <a:rPr kumimoji="1" lang="ja-JP" altLang="en-US" sz="1400" kern="1200" dirty="0">
                  <a:latin typeface="Meiryo UI" panose="020B0604030504040204" pitchFamily="50" charset="-128"/>
                  <a:ea typeface="Meiryo UI" panose="020B0604030504040204" pitchFamily="50" charset="-128"/>
                </a:rPr>
                <a:t>ご参加者には、これまでの</a:t>
              </a:r>
              <a:r>
                <a:rPr kumimoji="1" lang="en-US" altLang="ja-JP" sz="1400" kern="1200" dirty="0">
                  <a:latin typeface="Meiryo UI" panose="020B0604030504040204" pitchFamily="50" charset="-128"/>
                  <a:ea typeface="Meiryo UI" panose="020B0604030504040204" pitchFamily="50" charset="-128"/>
                </a:rPr>
                <a:t>SV</a:t>
              </a:r>
              <a:r>
                <a:rPr kumimoji="1" lang="ja-JP" altLang="en-US" sz="1400" kern="1200" dirty="0">
                  <a:latin typeface="Meiryo UI" panose="020B0604030504040204" pitchFamily="50" charset="-128"/>
                  <a:ea typeface="Meiryo UI" panose="020B0604030504040204" pitchFamily="50" charset="-128"/>
                </a:rPr>
                <a:t>意見交換会の報告書をもとに作成した</a:t>
              </a:r>
            </a:p>
            <a:p>
              <a:pPr marL="114300" lvl="1" indent="-114300" algn="l" defTabSz="622300">
                <a:lnSpc>
                  <a:spcPct val="90000"/>
                </a:lnSpc>
                <a:spcBef>
                  <a:spcPct val="0"/>
                </a:spcBef>
                <a:spcAft>
                  <a:spcPct val="15000"/>
                </a:spcAft>
                <a:buNone/>
              </a:pPr>
              <a:r>
                <a:rPr kumimoji="1" lang="ja-JP" altLang="en-US" sz="1400" b="1" kern="1200" dirty="0">
                  <a:solidFill>
                    <a:srgbClr val="FF0000"/>
                  </a:solidFill>
                  <a:latin typeface="Meiryo UI" panose="020B0604030504040204" pitchFamily="50" charset="-128"/>
                  <a:ea typeface="Meiryo UI" panose="020B0604030504040204" pitchFamily="50" charset="-128"/>
                </a:rPr>
                <a:t>「コールセンターの課題・問題、１００の解決策</a:t>
              </a:r>
              <a:r>
                <a:rPr kumimoji="1" lang="en-US" altLang="ja-JP" sz="1400" b="1" kern="1200" dirty="0">
                  <a:solidFill>
                    <a:srgbClr val="FF0000"/>
                  </a:solidFill>
                  <a:latin typeface="Meiryo UI" panose="020B0604030504040204" pitchFamily="50" charset="-128"/>
                  <a:ea typeface="Meiryo UI" panose="020B0604030504040204" pitchFamily="50" charset="-128"/>
                </a:rPr>
                <a:t>(</a:t>
              </a:r>
              <a:r>
                <a:rPr kumimoji="1" lang="ja-JP" altLang="en-US" sz="1400" b="1" kern="1200" dirty="0">
                  <a:solidFill>
                    <a:srgbClr val="FF0000"/>
                  </a:solidFill>
                  <a:latin typeface="Meiryo UI" panose="020B0604030504040204" pitchFamily="50" charset="-128"/>
                  <a:ea typeface="Meiryo UI" panose="020B0604030504040204" pitchFamily="50" charset="-128"/>
                </a:rPr>
                <a:t>仮）」 </a:t>
              </a:r>
              <a:r>
                <a:rPr kumimoji="1" lang="ja-JP" altLang="en-US" sz="1400" kern="1200" dirty="0">
                  <a:latin typeface="Meiryo UI" panose="020B0604030504040204" pitchFamily="50" charset="-128"/>
                  <a:ea typeface="Meiryo UI" panose="020B0604030504040204" pitchFamily="50" charset="-128"/>
                </a:rPr>
                <a:t>をプレゼント！</a:t>
              </a:r>
            </a:p>
          </p:txBody>
        </p:sp>
        <p:sp>
          <p:nvSpPr>
            <p:cNvPr id="12" name="フリーフォーム: 図形 11">
              <a:extLst>
                <a:ext uri="{FF2B5EF4-FFF2-40B4-BE49-F238E27FC236}">
                  <a16:creationId xmlns:a16="http://schemas.microsoft.com/office/drawing/2014/main" id="{79946677-5694-410F-A8C2-2B0C5022635C}"/>
                </a:ext>
              </a:extLst>
            </p:cNvPr>
            <p:cNvSpPr/>
            <p:nvPr/>
          </p:nvSpPr>
          <p:spPr>
            <a:xfrm>
              <a:off x="646842" y="9808008"/>
              <a:ext cx="837998" cy="590685"/>
            </a:xfrm>
            <a:custGeom>
              <a:avLst/>
              <a:gdLst>
                <a:gd name="connsiteX0" fmla="*/ 0 w 837998"/>
                <a:gd name="connsiteY0" fmla="*/ 98449 h 590685"/>
                <a:gd name="connsiteX1" fmla="*/ 98449 w 837998"/>
                <a:gd name="connsiteY1" fmla="*/ 0 h 590685"/>
                <a:gd name="connsiteX2" fmla="*/ 739549 w 837998"/>
                <a:gd name="connsiteY2" fmla="*/ 0 h 590685"/>
                <a:gd name="connsiteX3" fmla="*/ 837998 w 837998"/>
                <a:gd name="connsiteY3" fmla="*/ 98449 h 590685"/>
                <a:gd name="connsiteX4" fmla="*/ 837998 w 837998"/>
                <a:gd name="connsiteY4" fmla="*/ 492236 h 590685"/>
                <a:gd name="connsiteX5" fmla="*/ 739549 w 837998"/>
                <a:gd name="connsiteY5" fmla="*/ 590685 h 590685"/>
                <a:gd name="connsiteX6" fmla="*/ 98449 w 837998"/>
                <a:gd name="connsiteY6" fmla="*/ 590685 h 590685"/>
                <a:gd name="connsiteX7" fmla="*/ 0 w 837998"/>
                <a:gd name="connsiteY7" fmla="*/ 492236 h 590685"/>
                <a:gd name="connsiteX8" fmla="*/ 0 w 837998"/>
                <a:gd name="connsiteY8" fmla="*/ 98449 h 590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7998" h="590685">
                  <a:moveTo>
                    <a:pt x="0" y="98449"/>
                  </a:moveTo>
                  <a:cubicBezTo>
                    <a:pt x="0" y="44077"/>
                    <a:pt x="44077" y="0"/>
                    <a:pt x="98449" y="0"/>
                  </a:cubicBezTo>
                  <a:lnTo>
                    <a:pt x="739549" y="0"/>
                  </a:lnTo>
                  <a:cubicBezTo>
                    <a:pt x="793921" y="0"/>
                    <a:pt x="837998" y="44077"/>
                    <a:pt x="837998" y="98449"/>
                  </a:cubicBezTo>
                  <a:lnTo>
                    <a:pt x="837998" y="492236"/>
                  </a:lnTo>
                  <a:cubicBezTo>
                    <a:pt x="837998" y="546608"/>
                    <a:pt x="793921" y="590685"/>
                    <a:pt x="739549" y="590685"/>
                  </a:cubicBezTo>
                  <a:lnTo>
                    <a:pt x="98449" y="590685"/>
                  </a:lnTo>
                  <a:cubicBezTo>
                    <a:pt x="44077" y="590685"/>
                    <a:pt x="0" y="546608"/>
                    <a:pt x="0" y="492236"/>
                  </a:cubicBezTo>
                  <a:lnTo>
                    <a:pt x="0" y="9844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0745" tIns="49790" rIns="70745" bIns="49790" numCol="1" spcCol="1270" anchor="ctr" anchorCtr="0">
              <a:noAutofit/>
            </a:bodyPr>
            <a:lstStyle/>
            <a:p>
              <a:pPr marL="0" lvl="0" indent="0" algn="ctr" defTabSz="488950">
                <a:lnSpc>
                  <a:spcPct val="90000"/>
                </a:lnSpc>
                <a:spcBef>
                  <a:spcPct val="0"/>
                </a:spcBef>
                <a:spcAft>
                  <a:spcPct val="35000"/>
                </a:spcAft>
                <a:buNone/>
              </a:pPr>
              <a:endParaRPr kumimoji="1" lang="ja-JP" altLang="en-US" sz="1100" kern="1200">
                <a:latin typeface="Meiryo UI" panose="020B0604030504040204" pitchFamily="50" charset="-128"/>
                <a:ea typeface="Meiryo UI" panose="020B0604030504040204" pitchFamily="50" charset="-128"/>
              </a:endParaRPr>
            </a:p>
          </p:txBody>
        </p:sp>
      </p:grpSp>
      <p:pic>
        <p:nvPicPr>
          <p:cNvPr id="81" name="図 80">
            <a:extLst>
              <a:ext uri="{FF2B5EF4-FFF2-40B4-BE49-F238E27FC236}">
                <a16:creationId xmlns:a16="http://schemas.microsoft.com/office/drawing/2014/main" id="{991486B2-ADE4-4767-8562-9E3B107700F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447" y="8597061"/>
            <a:ext cx="571610" cy="506135"/>
          </a:xfrm>
          <a:prstGeom prst="rect">
            <a:avLst/>
          </a:prstGeom>
          <a:noFill/>
          <a:ln>
            <a:noFill/>
          </a:ln>
        </p:spPr>
      </p:pic>
      <p:pic>
        <p:nvPicPr>
          <p:cNvPr id="82" name="図 81">
            <a:extLst>
              <a:ext uri="{FF2B5EF4-FFF2-40B4-BE49-F238E27FC236}">
                <a16:creationId xmlns:a16="http://schemas.microsoft.com/office/drawing/2014/main" id="{B95137BE-EAA3-482C-8892-3F4FB82121D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94" y="9245831"/>
            <a:ext cx="571610" cy="506135"/>
          </a:xfrm>
          <a:prstGeom prst="rect">
            <a:avLst/>
          </a:prstGeom>
          <a:noFill/>
          <a:ln>
            <a:noFill/>
          </a:ln>
        </p:spPr>
      </p:pic>
      <p:pic>
        <p:nvPicPr>
          <p:cNvPr id="83" name="図 82">
            <a:extLst>
              <a:ext uri="{FF2B5EF4-FFF2-40B4-BE49-F238E27FC236}">
                <a16:creationId xmlns:a16="http://schemas.microsoft.com/office/drawing/2014/main" id="{759323A9-C21F-4C01-ABF5-5A005AB8240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94" y="9883524"/>
            <a:ext cx="571610" cy="506135"/>
          </a:xfrm>
          <a:prstGeom prst="rect">
            <a:avLst/>
          </a:prstGeom>
          <a:noFill/>
          <a:ln>
            <a:noFill/>
          </a:ln>
        </p:spPr>
      </p:pic>
      <p:sp>
        <p:nvSpPr>
          <p:cNvPr id="15" name="TextBox 14"/>
          <p:cNvSpPr txBox="1"/>
          <p:nvPr/>
        </p:nvSpPr>
        <p:spPr>
          <a:xfrm>
            <a:off x="1575828" y="4833078"/>
            <a:ext cx="6038678" cy="707886"/>
          </a:xfrm>
          <a:prstGeom prst="rect">
            <a:avLst/>
          </a:prstGeom>
          <a:noFill/>
        </p:spPr>
        <p:txBody>
          <a:bodyPr wrap="square" rtlCol="0">
            <a:spAutoFit/>
          </a:bodyPr>
          <a:lstStyle/>
          <a:p>
            <a:r>
              <a:rPr lang="en-US" altLang="ja-JP" sz="4000" spc="-300" dirty="0">
                <a:solidFill>
                  <a:srgbClr val="231815"/>
                </a:solidFill>
                <a:latin typeface="Meiryo UI" panose="020B0604030504040204" pitchFamily="50" charset="-128"/>
                <a:ea typeface="Meiryo UI" panose="020B0604030504040204" pitchFamily="50" charset="-128"/>
              </a:rPr>
              <a:t>11 </a:t>
            </a:r>
            <a:r>
              <a:rPr lang="zh-CN" altLang="en-US" sz="1400" spc="-300" dirty="0">
                <a:solidFill>
                  <a:srgbClr val="231815"/>
                </a:solidFill>
                <a:latin typeface="Meiryo UI" panose="020B0604030504040204" pitchFamily="50" charset="-128"/>
                <a:ea typeface="Meiryo UI" panose="020B0604030504040204" pitchFamily="50" charset="-128"/>
              </a:rPr>
              <a:t>月  </a:t>
            </a:r>
            <a:r>
              <a:rPr lang="en-US" altLang="ja-JP" sz="4000" spc="-300" dirty="0">
                <a:solidFill>
                  <a:srgbClr val="231815"/>
                </a:solidFill>
                <a:latin typeface="Meiryo UI" panose="020B0604030504040204" pitchFamily="50" charset="-128"/>
                <a:ea typeface="Meiryo UI" panose="020B0604030504040204" pitchFamily="50" charset="-128"/>
              </a:rPr>
              <a:t>28 </a:t>
            </a:r>
            <a:r>
              <a:rPr lang="zh-CN" altLang="en-US" sz="1400" spc="-300" dirty="0">
                <a:solidFill>
                  <a:srgbClr val="231815"/>
                </a:solidFill>
                <a:latin typeface="Meiryo UI" panose="020B0604030504040204" pitchFamily="50" charset="-128"/>
                <a:ea typeface="Meiryo UI" panose="020B0604030504040204" pitchFamily="50" charset="-128"/>
              </a:rPr>
              <a:t>日</a:t>
            </a:r>
            <a:r>
              <a:rPr lang="ja-JP" altLang="en-US" sz="1400" spc="-300" dirty="0">
                <a:solidFill>
                  <a:srgbClr val="231815"/>
                </a:solidFill>
                <a:latin typeface="Meiryo UI" panose="020B0604030504040204" pitchFamily="50" charset="-128"/>
                <a:ea typeface="Meiryo UI" panose="020B0604030504040204" pitchFamily="50" charset="-128"/>
              </a:rPr>
              <a:t>（</a:t>
            </a:r>
            <a:r>
              <a:rPr lang="ja-JP" altLang="en-US" sz="1600" spc="-300" dirty="0">
                <a:solidFill>
                  <a:srgbClr val="231815"/>
                </a:solidFill>
                <a:latin typeface="Meiryo UI" panose="020B0604030504040204" pitchFamily="50" charset="-128"/>
                <a:ea typeface="Meiryo UI" panose="020B0604030504040204" pitchFamily="50" charset="-128"/>
              </a:rPr>
              <a:t>木）</a:t>
            </a:r>
            <a:r>
              <a:rPr lang="en-US" altLang="ja-JP" sz="2400" spc="-300" dirty="0">
                <a:solidFill>
                  <a:srgbClr val="231815"/>
                </a:solidFill>
                <a:latin typeface="Meiryo UI" panose="020B0604030504040204" pitchFamily="50" charset="-128"/>
                <a:ea typeface="Meiryo UI" panose="020B0604030504040204" pitchFamily="50" charset="-128"/>
              </a:rPr>
              <a:t>13</a:t>
            </a:r>
            <a:r>
              <a:rPr lang="ja-JP" altLang="en-US" sz="2400" spc="-300" dirty="0">
                <a:solidFill>
                  <a:srgbClr val="231815"/>
                </a:solidFill>
                <a:latin typeface="Meiryo UI" panose="020B0604030504040204" pitchFamily="50" charset="-128"/>
                <a:ea typeface="Meiryo UI" panose="020B0604030504040204" pitchFamily="50" charset="-128"/>
              </a:rPr>
              <a:t>：</a:t>
            </a:r>
            <a:r>
              <a:rPr lang="en-US" altLang="ja-JP" sz="2400" spc="-300" dirty="0">
                <a:solidFill>
                  <a:srgbClr val="231815"/>
                </a:solidFill>
                <a:latin typeface="Meiryo UI" panose="020B0604030504040204" pitchFamily="50" charset="-128"/>
                <a:ea typeface="Meiryo UI" panose="020B0604030504040204" pitchFamily="50" charset="-128"/>
              </a:rPr>
              <a:t>00 </a:t>
            </a:r>
            <a:r>
              <a:rPr lang="ja-JP" altLang="en-US" sz="1800" spc="-300" dirty="0">
                <a:solidFill>
                  <a:srgbClr val="231815"/>
                </a:solidFill>
                <a:latin typeface="Meiryo UI" panose="020B0604030504040204" pitchFamily="50" charset="-128"/>
                <a:ea typeface="Meiryo UI" panose="020B0604030504040204" pitchFamily="50" charset="-128"/>
              </a:rPr>
              <a:t>～ </a:t>
            </a:r>
            <a:r>
              <a:rPr lang="en-US" altLang="ja-JP" sz="2400" spc="-300" dirty="0">
                <a:solidFill>
                  <a:srgbClr val="231815"/>
                </a:solidFill>
                <a:latin typeface="Meiryo UI" panose="020B0604030504040204" pitchFamily="50" charset="-128"/>
                <a:ea typeface="Meiryo UI" panose="020B0604030504040204" pitchFamily="50" charset="-128"/>
              </a:rPr>
              <a:t>16</a:t>
            </a:r>
            <a:r>
              <a:rPr lang="ja-JP" altLang="en-US" sz="2400" spc="-300" dirty="0">
                <a:solidFill>
                  <a:srgbClr val="231815"/>
                </a:solidFill>
                <a:latin typeface="Meiryo UI" panose="020B0604030504040204" pitchFamily="50" charset="-128"/>
                <a:ea typeface="Meiryo UI" panose="020B0604030504040204" pitchFamily="50" charset="-128"/>
              </a:rPr>
              <a:t>：</a:t>
            </a:r>
            <a:r>
              <a:rPr lang="en-US" altLang="ja-JP" sz="2400" spc="-300" dirty="0">
                <a:solidFill>
                  <a:srgbClr val="231815"/>
                </a:solidFill>
                <a:latin typeface="Meiryo UI" panose="020B0604030504040204" pitchFamily="50" charset="-128"/>
                <a:ea typeface="Meiryo UI" panose="020B0604030504040204" pitchFamily="50" charset="-128"/>
              </a:rPr>
              <a:t>00</a:t>
            </a:r>
            <a:endParaRPr lang="zh-CN" altLang="en-US" sz="1800" spc="-300" dirty="0">
              <a:solidFill>
                <a:srgbClr val="231815"/>
              </a:solidFill>
              <a:latin typeface="Meiryo UI" panose="020B0604030504040204" pitchFamily="50" charset="-128"/>
              <a:ea typeface="Meiryo UI" panose="020B0604030504040204" pitchFamily="50" charset="-128"/>
            </a:endParaRPr>
          </a:p>
        </p:txBody>
      </p:sp>
      <p:sp>
        <p:nvSpPr>
          <p:cNvPr id="21" name="TextBox 20"/>
          <p:cNvSpPr txBox="1"/>
          <p:nvPr/>
        </p:nvSpPr>
        <p:spPr>
          <a:xfrm>
            <a:off x="1718246" y="6014031"/>
            <a:ext cx="4264373" cy="707886"/>
          </a:xfrm>
          <a:prstGeom prst="rect">
            <a:avLst/>
          </a:prstGeom>
          <a:noFill/>
        </p:spPr>
        <p:txBody>
          <a:bodyPr wrap="square" rtlCol="0">
            <a:spAutoFit/>
          </a:bodyPr>
          <a:lstStyle/>
          <a:p>
            <a:r>
              <a:rPr lang="zh-CN" altLang="en-US" sz="1600" spc="-100" dirty="0">
                <a:solidFill>
                  <a:srgbClr val="231815"/>
                </a:solidFill>
                <a:latin typeface="Meiryo UI" panose="020B0604030504040204" pitchFamily="50" charset="-128"/>
                <a:ea typeface="Meiryo UI" panose="020B0604030504040204" pitchFamily="50" charset="-128"/>
              </a:rPr>
              <a:t>先着</a:t>
            </a:r>
            <a:r>
              <a:rPr lang="en-US" altLang="zh-CN" sz="4000" spc="-100" dirty="0">
                <a:solidFill>
                  <a:srgbClr val="231815"/>
                </a:solidFill>
                <a:latin typeface="Meiryo UI" panose="020B0604030504040204" pitchFamily="50" charset="-128"/>
                <a:ea typeface="Meiryo UI" panose="020B0604030504040204" pitchFamily="50" charset="-128"/>
              </a:rPr>
              <a:t>50</a:t>
            </a:r>
            <a:r>
              <a:rPr lang="zh-CN" altLang="en-US" sz="1600" spc="-100" dirty="0">
                <a:solidFill>
                  <a:srgbClr val="231815"/>
                </a:solidFill>
                <a:latin typeface="Meiryo UI" panose="020B0604030504040204" pitchFamily="50" charset="-128"/>
                <a:ea typeface="Meiryo UI" panose="020B0604030504040204" pitchFamily="50" charset="-128"/>
              </a:rPr>
              <a:t>名</a:t>
            </a:r>
            <a:r>
              <a:rPr lang="ja-JP" altLang="en-US" sz="1600" spc="-100" dirty="0">
                <a:solidFill>
                  <a:srgbClr val="231815"/>
                </a:solidFill>
                <a:latin typeface="Meiryo UI" panose="020B0604030504040204" pitchFamily="50" charset="-128"/>
                <a:ea typeface="Meiryo UI" panose="020B0604030504040204" pitchFamily="50" charset="-128"/>
              </a:rPr>
              <a:t>　</a:t>
            </a:r>
            <a:r>
              <a:rPr lang="ja-JP" altLang="en-US" sz="1600" spc="-100" dirty="0">
                <a:solidFill>
                  <a:srgbClr val="FF0000"/>
                </a:solidFill>
                <a:latin typeface="Meiryo UI" panose="020B0604030504040204" pitchFamily="50" charset="-128"/>
                <a:ea typeface="Meiryo UI" panose="020B0604030504040204" pitchFamily="50" charset="-128"/>
              </a:rPr>
              <a:t>会員限定・参加費無料</a:t>
            </a:r>
            <a:endParaRPr lang="zh-CN" altLang="en-US" sz="1600" spc="-100" dirty="0">
              <a:solidFill>
                <a:srgbClr val="FF0000"/>
              </a:solidFill>
              <a:latin typeface="Meiryo UI" panose="020B0604030504040204" pitchFamily="50" charset="-128"/>
              <a:ea typeface="Meiryo UI" panose="020B0604030504040204" pitchFamily="50" charset="-128"/>
            </a:endParaRPr>
          </a:p>
        </p:txBody>
      </p:sp>
      <p:grpSp>
        <p:nvGrpSpPr>
          <p:cNvPr id="3" name="グループ化 2">
            <a:extLst>
              <a:ext uri="{FF2B5EF4-FFF2-40B4-BE49-F238E27FC236}">
                <a16:creationId xmlns:a16="http://schemas.microsoft.com/office/drawing/2014/main" id="{00C5876E-4DF4-4350-A2D5-6F2208B12C79}"/>
              </a:ext>
            </a:extLst>
          </p:cNvPr>
          <p:cNvGrpSpPr/>
          <p:nvPr/>
        </p:nvGrpSpPr>
        <p:grpSpPr>
          <a:xfrm>
            <a:off x="646843" y="5054935"/>
            <a:ext cx="988618" cy="379016"/>
            <a:chOff x="580998" y="5045561"/>
            <a:chExt cx="1002846" cy="317638"/>
          </a:xfrm>
        </p:grpSpPr>
        <p:pic>
          <p:nvPicPr>
            <p:cNvPr id="59" name="Picture 6"/>
            <p:cNvPicPr>
              <a:picLocks noChangeAspect="1" noChangeArrowheads="1"/>
            </p:cNvPicPr>
            <p:nvPr/>
          </p:nvPicPr>
          <p:blipFill>
            <a:blip r:embed="rId4">
              <a:duotone>
                <a:prstClr val="black"/>
                <a:srgbClr val="0000FF">
                  <a:tint val="45000"/>
                  <a:satMod val="400000"/>
                </a:srgbClr>
              </a:duotone>
              <a:extLst>
                <a:ext uri="{28A0092B-C50C-407E-A947-70E740481C1C}">
                  <a14:useLocalDpi xmlns:a14="http://schemas.microsoft.com/office/drawing/2010/main" val="0"/>
                </a:ext>
              </a:extLst>
            </a:blip>
            <a:srcRect/>
            <a:stretch>
              <a:fillRect/>
            </a:stretch>
          </p:blipFill>
          <p:spPr bwMode="auto">
            <a:xfrm>
              <a:off x="580998" y="5045561"/>
              <a:ext cx="885382" cy="31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698462" y="5081660"/>
              <a:ext cx="885382" cy="276999"/>
            </a:xfrm>
            <a:prstGeom prst="rect">
              <a:avLst/>
            </a:prstGeom>
            <a:noFill/>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日時</a:t>
              </a:r>
              <a:endParaRPr lang="zh-CN" altLang="en-US" sz="1200" dirty="0">
                <a:solidFill>
                  <a:schemeClr val="bg1"/>
                </a:solidFill>
                <a:latin typeface="Meiryo UI" panose="020B0604030504040204" pitchFamily="50" charset="-128"/>
                <a:ea typeface="Meiryo UI" panose="020B0604030504040204" pitchFamily="50" charset="-128"/>
              </a:endParaRPr>
            </a:p>
          </p:txBody>
        </p:sp>
      </p:grpSp>
      <p:sp>
        <p:nvSpPr>
          <p:cNvPr id="27" name="TextBox 26"/>
          <p:cNvSpPr txBox="1"/>
          <p:nvPr/>
        </p:nvSpPr>
        <p:spPr>
          <a:xfrm>
            <a:off x="1696543" y="5597419"/>
            <a:ext cx="5315833" cy="400110"/>
          </a:xfrm>
          <a:prstGeom prst="rect">
            <a:avLst/>
          </a:prstGeom>
          <a:noFill/>
        </p:spPr>
        <p:txBody>
          <a:bodyPr wrap="square" rtlCol="0">
            <a:spAutoFit/>
          </a:bodyPr>
          <a:lstStyle/>
          <a:p>
            <a:r>
              <a:rPr lang="ja-JP" altLang="en-US" sz="2000" dirty="0">
                <a:solidFill>
                  <a:srgbClr val="231815"/>
                </a:solidFill>
                <a:latin typeface="Meiryo UI" panose="020B0604030504040204" pitchFamily="50" charset="-128"/>
                <a:ea typeface="Meiryo UI" panose="020B0604030504040204" pitchFamily="50" charset="-128"/>
              </a:rPr>
              <a:t>中央大学駿河台記念館 </a:t>
            </a:r>
            <a:r>
              <a:rPr lang="en-US" altLang="ja-JP" sz="2000" dirty="0">
                <a:solidFill>
                  <a:srgbClr val="231815"/>
                </a:solidFill>
                <a:latin typeface="Meiryo UI" panose="020B0604030504040204" pitchFamily="50" charset="-128"/>
                <a:ea typeface="Meiryo UI" panose="020B0604030504040204" pitchFamily="50" charset="-128"/>
              </a:rPr>
              <a:t>670</a:t>
            </a:r>
            <a:r>
              <a:rPr lang="ja-JP" altLang="en-US" sz="2000" dirty="0">
                <a:solidFill>
                  <a:srgbClr val="231815"/>
                </a:solidFill>
                <a:latin typeface="Meiryo UI" panose="020B0604030504040204" pitchFamily="50" charset="-128"/>
                <a:ea typeface="Meiryo UI" panose="020B0604030504040204" pitchFamily="50" charset="-128"/>
              </a:rPr>
              <a:t>教室</a:t>
            </a:r>
            <a:endParaRPr lang="zh-CN" altLang="en-US" sz="2000" dirty="0">
              <a:solidFill>
                <a:srgbClr val="231815"/>
              </a:solidFill>
              <a:latin typeface="Meiryo UI" panose="020B0604030504040204" pitchFamily="50" charset="-128"/>
              <a:ea typeface="Meiryo UI" panose="020B0604030504040204" pitchFamily="50" charset="-128"/>
            </a:endParaRPr>
          </a:p>
        </p:txBody>
      </p:sp>
      <p:pic>
        <p:nvPicPr>
          <p:cNvPr id="1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547" y="394595"/>
            <a:ext cx="6873240" cy="17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003031" y="508978"/>
            <a:ext cx="3738524" cy="369332"/>
          </a:xfrm>
          <a:prstGeom prst="rect">
            <a:avLst/>
          </a:prstGeom>
          <a:noFill/>
        </p:spPr>
        <p:txBody>
          <a:bodyPr wrap="none" rtlCol="0">
            <a:spAutoFit/>
          </a:bodyPr>
          <a:lstStyle/>
          <a:p>
            <a:r>
              <a:rPr lang="en-US" altLang="ja-JP" sz="1800" dirty="0">
                <a:solidFill>
                  <a:srgbClr val="FFFF00"/>
                </a:solidFill>
                <a:latin typeface="HGPSoeiKakugothicUB" pitchFamily="34" charset="-128"/>
                <a:ea typeface="HGPSoeiKakugothicUB" pitchFamily="34" charset="-128"/>
              </a:rPr>
              <a:t>SV</a:t>
            </a:r>
            <a:r>
              <a:rPr lang="ja-JP" altLang="en-US" sz="1800" dirty="0">
                <a:solidFill>
                  <a:srgbClr val="FFFF00"/>
                </a:solidFill>
                <a:latin typeface="HGPSoeiKakugothicUB" pitchFamily="34" charset="-128"/>
                <a:ea typeface="HGPSoeiKakugothicUB" pitchFamily="34" charset="-128"/>
              </a:rPr>
              <a:t>意見交換会</a:t>
            </a:r>
            <a:r>
              <a:rPr lang="en-US" altLang="ja-JP" sz="1800" dirty="0">
                <a:solidFill>
                  <a:srgbClr val="FFFF00"/>
                </a:solidFill>
                <a:latin typeface="HGPSoeiKakugothicUB" pitchFamily="34" charset="-128"/>
                <a:ea typeface="HGPSoeiKakugothicUB" pitchFamily="34" charset="-128"/>
              </a:rPr>
              <a:t>100</a:t>
            </a:r>
            <a:r>
              <a:rPr lang="ja-JP" altLang="en-US" sz="1800" dirty="0">
                <a:solidFill>
                  <a:srgbClr val="FFFF00"/>
                </a:solidFill>
                <a:latin typeface="HGPSoeiKakugothicUB" pitchFamily="34" charset="-128"/>
                <a:ea typeface="HGPSoeiKakugothicUB" pitchFamily="34" charset="-128"/>
              </a:rPr>
              <a:t>回記念 特別企画</a:t>
            </a:r>
          </a:p>
        </p:txBody>
      </p:sp>
      <p:sp>
        <p:nvSpPr>
          <p:cNvPr id="19" name="TextBox 18"/>
          <p:cNvSpPr txBox="1"/>
          <p:nvPr/>
        </p:nvSpPr>
        <p:spPr>
          <a:xfrm>
            <a:off x="817448" y="844276"/>
            <a:ext cx="6085320" cy="769441"/>
          </a:xfrm>
          <a:prstGeom prst="rect">
            <a:avLst/>
          </a:prstGeom>
          <a:noFill/>
        </p:spPr>
        <p:txBody>
          <a:bodyPr wrap="none" rtlCol="0">
            <a:spAutoFit/>
          </a:bodyPr>
          <a:lstStyle/>
          <a:p>
            <a:pPr algn="ctr"/>
            <a:r>
              <a:rPr lang="ja-JP" altLang="en-US" sz="2800" dirty="0">
                <a:solidFill>
                  <a:schemeClr val="bg1"/>
                </a:solidFill>
                <a:latin typeface="HGPSoeiKakugothicUB" pitchFamily="34" charset="-128"/>
                <a:ea typeface="HGPSoeiKakugothicUB" pitchFamily="34" charset="-128"/>
              </a:rPr>
              <a:t>学んで！振り返って！ディスカッション！</a:t>
            </a:r>
            <a:endParaRPr lang="en-US" altLang="ja-JP" sz="2800" dirty="0">
              <a:solidFill>
                <a:schemeClr val="bg1"/>
              </a:solidFill>
              <a:latin typeface="HGPSoeiKakugothicUB" pitchFamily="34" charset="-128"/>
              <a:ea typeface="HGPSoeiKakugothicUB" pitchFamily="34" charset="-128"/>
            </a:endParaRPr>
          </a:p>
          <a:p>
            <a:pPr algn="ctr"/>
            <a:r>
              <a:rPr lang="ja-JP" altLang="en-US" sz="1600" dirty="0">
                <a:solidFill>
                  <a:schemeClr val="bg1"/>
                </a:solidFill>
                <a:latin typeface="HGPSoeiKakugothicUB" pitchFamily="34" charset="-128"/>
                <a:ea typeface="HGPSoeiKakugothicUB" pitchFamily="34" charset="-128"/>
              </a:rPr>
              <a:t>～モチベーション向上のために、会社がすべきこと・私ができること～</a:t>
            </a:r>
            <a:endParaRPr lang="zh-CN" altLang="en-US" sz="1600" dirty="0">
              <a:solidFill>
                <a:schemeClr val="bg1"/>
              </a:solidFill>
              <a:latin typeface="HGPSoeiKakugothicUB" pitchFamily="34" charset="-128"/>
              <a:ea typeface="HGPSoeiKakugothicUB" pitchFamily="34" charset="-128"/>
            </a:endParaRPr>
          </a:p>
        </p:txBody>
      </p:sp>
      <p:sp>
        <p:nvSpPr>
          <p:cNvPr id="26" name="TextBox 25"/>
          <p:cNvSpPr txBox="1"/>
          <p:nvPr/>
        </p:nvSpPr>
        <p:spPr>
          <a:xfrm>
            <a:off x="415307" y="2154976"/>
            <a:ext cx="6873240" cy="2724150"/>
          </a:xfrm>
          <a:prstGeom prst="roundRect">
            <a:avLst/>
          </a:prstGeom>
          <a:solidFill>
            <a:schemeClr val="lt1"/>
          </a:solidFill>
        </p:spPr>
        <p:txBody>
          <a:bodyPr wrap="square" rtlCol="0">
            <a:spAutoFit/>
          </a:bodyPr>
          <a:lstStyle/>
          <a:p>
            <a:r>
              <a:rPr lang="ja-JP" altLang="en-US" sz="1100" dirty="0">
                <a:solidFill>
                  <a:srgbClr val="221814"/>
                </a:solidFill>
                <a:latin typeface="Meiryo UI" panose="020B0604030504040204" pitchFamily="50" charset="-128"/>
                <a:ea typeface="Meiryo UI" panose="020B0604030504040204" pitchFamily="50" charset="-128"/>
              </a:rPr>
              <a:t>　「スーパーバイザーによる意見・情報交換会（</a:t>
            </a:r>
            <a:r>
              <a:rPr lang="en-US" altLang="ja-JP" sz="1100" dirty="0">
                <a:solidFill>
                  <a:srgbClr val="221814"/>
                </a:solidFill>
                <a:latin typeface="Meiryo UI" panose="020B0604030504040204" pitchFamily="50" charset="-128"/>
                <a:ea typeface="Meiryo UI" panose="020B0604030504040204" pitchFamily="50" charset="-128"/>
              </a:rPr>
              <a:t>SV</a:t>
            </a:r>
            <a:r>
              <a:rPr lang="ja-JP" altLang="en-US" sz="1100" dirty="0">
                <a:solidFill>
                  <a:srgbClr val="221814"/>
                </a:solidFill>
                <a:latin typeface="Meiryo UI" panose="020B0604030504040204" pitchFamily="50" charset="-128"/>
                <a:ea typeface="Meiryo UI" panose="020B0604030504040204" pitchFamily="50" charset="-128"/>
              </a:rPr>
              <a:t>意見交換会）」は、</a:t>
            </a:r>
            <a:r>
              <a:rPr lang="en-US" altLang="ja-JP" sz="1100" dirty="0">
                <a:solidFill>
                  <a:srgbClr val="221814"/>
                </a:solidFill>
                <a:latin typeface="Meiryo UI" panose="020B0604030504040204" pitchFamily="50" charset="-128"/>
                <a:ea typeface="Meiryo UI" panose="020B0604030504040204" pitchFamily="50" charset="-128"/>
              </a:rPr>
              <a:t>2008</a:t>
            </a:r>
            <a:r>
              <a:rPr lang="ja-JP" altLang="en-US" sz="1100" dirty="0">
                <a:solidFill>
                  <a:srgbClr val="221814"/>
                </a:solidFill>
                <a:latin typeface="Meiryo UI" panose="020B0604030504040204" pitchFamily="50" charset="-128"/>
                <a:ea typeface="Meiryo UI" panose="020B0604030504040204" pitchFamily="50" charset="-128"/>
              </a:rPr>
              <a:t>年</a:t>
            </a:r>
            <a:r>
              <a:rPr lang="en-US" altLang="ja-JP" sz="1100" dirty="0">
                <a:solidFill>
                  <a:srgbClr val="221814"/>
                </a:solidFill>
                <a:latin typeface="Meiryo UI" panose="020B0604030504040204" pitchFamily="50" charset="-128"/>
                <a:ea typeface="Meiryo UI" panose="020B0604030504040204" pitchFamily="50" charset="-128"/>
              </a:rPr>
              <a:t>11</a:t>
            </a:r>
            <a:r>
              <a:rPr lang="ja-JP" altLang="en-US" sz="1100" dirty="0">
                <a:solidFill>
                  <a:srgbClr val="221814"/>
                </a:solidFill>
                <a:latin typeface="Meiryo UI" panose="020B0604030504040204" pitchFamily="50" charset="-128"/>
                <a:ea typeface="Meiryo UI" panose="020B0604030504040204" pitchFamily="50" charset="-128"/>
              </a:rPr>
              <a:t>月</a:t>
            </a:r>
            <a:r>
              <a:rPr lang="en-US" altLang="ja-JP" sz="1100" dirty="0">
                <a:solidFill>
                  <a:srgbClr val="221814"/>
                </a:solidFill>
                <a:latin typeface="Meiryo UI" panose="020B0604030504040204" pitchFamily="50" charset="-128"/>
                <a:ea typeface="Meiryo UI" panose="020B0604030504040204" pitchFamily="50" charset="-128"/>
              </a:rPr>
              <a:t>18</a:t>
            </a:r>
            <a:r>
              <a:rPr lang="ja-JP" altLang="en-US" sz="1100" dirty="0">
                <a:solidFill>
                  <a:srgbClr val="221814"/>
                </a:solidFill>
                <a:latin typeface="Meiryo UI" panose="020B0604030504040204" pitchFamily="50" charset="-128"/>
                <a:ea typeface="Meiryo UI" panose="020B0604030504040204" pitchFamily="50" charset="-128"/>
              </a:rPr>
              <a:t>日に第</a:t>
            </a:r>
            <a:r>
              <a:rPr lang="en-US" altLang="ja-JP" sz="1100" dirty="0">
                <a:solidFill>
                  <a:srgbClr val="221814"/>
                </a:solidFill>
                <a:latin typeface="Meiryo UI" panose="020B0604030504040204" pitchFamily="50" charset="-128"/>
                <a:ea typeface="Meiryo UI" panose="020B0604030504040204" pitchFamily="50" charset="-128"/>
              </a:rPr>
              <a:t>1</a:t>
            </a:r>
            <a:r>
              <a:rPr lang="ja-JP" altLang="en-US" sz="1100" dirty="0">
                <a:solidFill>
                  <a:srgbClr val="221814"/>
                </a:solidFill>
                <a:latin typeface="Meiryo UI" panose="020B0604030504040204" pitchFamily="50" charset="-128"/>
                <a:ea typeface="Meiryo UI" panose="020B0604030504040204" pitchFamily="50" charset="-128"/>
              </a:rPr>
              <a:t>回を開催してから、</a:t>
            </a:r>
            <a:r>
              <a:rPr lang="en-US" altLang="ja-JP" sz="1100" dirty="0">
                <a:solidFill>
                  <a:srgbClr val="221814"/>
                </a:solidFill>
                <a:latin typeface="Meiryo UI" panose="020B0604030504040204" pitchFamily="50" charset="-128"/>
                <a:ea typeface="Meiryo UI" panose="020B0604030504040204" pitchFamily="50" charset="-128"/>
              </a:rPr>
              <a:t>2019</a:t>
            </a:r>
            <a:r>
              <a:rPr lang="ja-JP" altLang="en-US" sz="1100" dirty="0">
                <a:solidFill>
                  <a:srgbClr val="221814"/>
                </a:solidFill>
                <a:latin typeface="Meiryo UI" panose="020B0604030504040204" pitchFamily="50" charset="-128"/>
                <a:ea typeface="Meiryo UI" panose="020B0604030504040204" pitchFamily="50" charset="-128"/>
              </a:rPr>
              <a:t>年</a:t>
            </a:r>
            <a:r>
              <a:rPr lang="en-US" altLang="ja-JP" sz="1100" dirty="0">
                <a:solidFill>
                  <a:srgbClr val="221814"/>
                </a:solidFill>
                <a:latin typeface="Meiryo UI" panose="020B0604030504040204" pitchFamily="50" charset="-128"/>
                <a:ea typeface="Meiryo UI" panose="020B0604030504040204" pitchFamily="50" charset="-128"/>
              </a:rPr>
              <a:t>10</a:t>
            </a:r>
            <a:r>
              <a:rPr lang="ja-JP" altLang="en-US" sz="1100" dirty="0">
                <a:solidFill>
                  <a:srgbClr val="221814"/>
                </a:solidFill>
                <a:latin typeface="Meiryo UI" panose="020B0604030504040204" pitchFamily="50" charset="-128"/>
                <a:ea typeface="Meiryo UI" panose="020B0604030504040204" pitchFamily="50" charset="-128"/>
              </a:rPr>
              <a:t>月</a:t>
            </a:r>
            <a:r>
              <a:rPr lang="en-US" altLang="ja-JP" sz="1100" dirty="0">
                <a:solidFill>
                  <a:srgbClr val="221814"/>
                </a:solidFill>
                <a:latin typeface="Meiryo UI" panose="020B0604030504040204" pitchFamily="50" charset="-128"/>
                <a:ea typeface="Meiryo UI" panose="020B0604030504040204" pitchFamily="50" charset="-128"/>
              </a:rPr>
              <a:t>8</a:t>
            </a:r>
            <a:r>
              <a:rPr lang="ja-JP" altLang="en-US" sz="1100" dirty="0">
                <a:solidFill>
                  <a:srgbClr val="221814"/>
                </a:solidFill>
                <a:latin typeface="Meiryo UI" panose="020B0604030504040204" pitchFamily="50" charset="-128"/>
                <a:ea typeface="Meiryo UI" panose="020B0604030504040204" pitchFamily="50" charset="-128"/>
              </a:rPr>
              <a:t>日の開催で通算</a:t>
            </a:r>
            <a:r>
              <a:rPr lang="en-US" altLang="ja-JP" sz="1100" dirty="0">
                <a:solidFill>
                  <a:srgbClr val="221814"/>
                </a:solidFill>
                <a:latin typeface="Meiryo UI" panose="020B0604030504040204" pitchFamily="50" charset="-128"/>
                <a:ea typeface="Meiryo UI" panose="020B0604030504040204" pitchFamily="50" charset="-128"/>
              </a:rPr>
              <a:t>100</a:t>
            </a:r>
            <a:r>
              <a:rPr lang="ja-JP" altLang="en-US" sz="1100" dirty="0">
                <a:solidFill>
                  <a:srgbClr val="221814"/>
                </a:solidFill>
                <a:latin typeface="Meiryo UI" panose="020B0604030504040204" pitchFamily="50" charset="-128"/>
                <a:ea typeface="Meiryo UI" panose="020B0604030504040204" pitchFamily="50" charset="-128"/>
              </a:rPr>
              <a:t>回目を迎え、</a:t>
            </a:r>
            <a:r>
              <a:rPr lang="en-US" altLang="ja-JP" sz="1100" dirty="0">
                <a:solidFill>
                  <a:srgbClr val="221814"/>
                </a:solidFill>
                <a:latin typeface="Meiryo UI" panose="020B0604030504040204" pitchFamily="50" charset="-128"/>
                <a:ea typeface="Meiryo UI" panose="020B0604030504040204" pitchFamily="50" charset="-128"/>
              </a:rPr>
              <a:t>134</a:t>
            </a:r>
            <a:r>
              <a:rPr lang="ja-JP" altLang="en-US" sz="1100" dirty="0">
                <a:solidFill>
                  <a:srgbClr val="221814"/>
                </a:solidFill>
                <a:latin typeface="Meiryo UI" panose="020B0604030504040204" pitchFamily="50" charset="-128"/>
                <a:ea typeface="Meiryo UI" panose="020B0604030504040204" pitchFamily="50" charset="-128"/>
              </a:rPr>
              <a:t>社・</a:t>
            </a:r>
            <a:r>
              <a:rPr lang="en-US" altLang="ja-JP" sz="1100" dirty="0">
                <a:solidFill>
                  <a:srgbClr val="221814"/>
                </a:solidFill>
                <a:latin typeface="Meiryo UI" panose="020B0604030504040204" pitchFamily="50" charset="-128"/>
                <a:ea typeface="Meiryo UI" panose="020B0604030504040204" pitchFamily="50" charset="-128"/>
              </a:rPr>
              <a:t>694</a:t>
            </a:r>
            <a:r>
              <a:rPr lang="ja-JP" altLang="en-US" sz="1100" dirty="0">
                <a:solidFill>
                  <a:srgbClr val="221814"/>
                </a:solidFill>
                <a:latin typeface="Meiryo UI" panose="020B0604030504040204" pitchFamily="50" charset="-128"/>
                <a:ea typeface="Meiryo UI" panose="020B0604030504040204" pitchFamily="50" charset="-128"/>
              </a:rPr>
              <a:t>名の皆様にご参加いただきました。</a:t>
            </a:r>
            <a:r>
              <a:rPr lang="en-US" altLang="ja-JP" sz="1100" dirty="0">
                <a:solidFill>
                  <a:srgbClr val="221814"/>
                </a:solidFill>
                <a:latin typeface="Meiryo UI" panose="020B0604030504040204" pitchFamily="50" charset="-128"/>
                <a:ea typeface="Meiryo UI" panose="020B0604030504040204" pitchFamily="50" charset="-128"/>
              </a:rPr>
              <a:t>SV</a:t>
            </a:r>
            <a:r>
              <a:rPr lang="ja-JP" altLang="en-US" sz="1100" dirty="0">
                <a:solidFill>
                  <a:srgbClr val="221814"/>
                </a:solidFill>
                <a:latin typeface="Meiryo UI" panose="020B0604030504040204" pitchFamily="50" charset="-128"/>
                <a:ea typeface="Meiryo UI" panose="020B0604030504040204" pitchFamily="50" charset="-128"/>
              </a:rPr>
              <a:t>意見交換会をご活用いただいている会員の皆様、運営にご協力いただいている皆様にお礼申し上げます。</a:t>
            </a:r>
            <a:endParaRPr lang="en-US" altLang="ja-JP" sz="1100" dirty="0">
              <a:solidFill>
                <a:srgbClr val="221814"/>
              </a:solidFill>
              <a:latin typeface="Meiryo UI" panose="020B0604030504040204" pitchFamily="50" charset="-128"/>
              <a:ea typeface="Meiryo UI" panose="020B0604030504040204" pitchFamily="50" charset="-128"/>
            </a:endParaRPr>
          </a:p>
          <a:p>
            <a:endParaRPr lang="en-US" altLang="ja-JP" sz="1100" dirty="0">
              <a:solidFill>
                <a:srgbClr val="221814"/>
              </a:solidFill>
              <a:latin typeface="Meiryo UI" panose="020B0604030504040204" pitchFamily="50" charset="-128"/>
              <a:ea typeface="Meiryo UI" panose="020B0604030504040204" pitchFamily="50" charset="-128"/>
            </a:endParaRPr>
          </a:p>
          <a:p>
            <a:r>
              <a:rPr lang="ja-JP" altLang="en-US" sz="1100" dirty="0">
                <a:solidFill>
                  <a:srgbClr val="221814"/>
                </a:solidFill>
                <a:latin typeface="Meiryo UI" panose="020B0604030504040204" pitchFamily="50" charset="-128"/>
                <a:ea typeface="Meiryo UI" panose="020B0604030504040204" pitchFamily="50" charset="-128"/>
              </a:rPr>
              <a:t>　この度、人材育成委員会では、会員の皆様への感謝を込めて、</a:t>
            </a:r>
            <a:r>
              <a:rPr lang="en-US" altLang="ja-JP" sz="1100" dirty="0">
                <a:solidFill>
                  <a:srgbClr val="221814"/>
                </a:solidFill>
                <a:latin typeface="Meiryo UI" panose="020B0604030504040204" pitchFamily="50" charset="-128"/>
                <a:ea typeface="Meiryo UI" panose="020B0604030504040204" pitchFamily="50" charset="-128"/>
              </a:rPr>
              <a:t>SV</a:t>
            </a:r>
            <a:r>
              <a:rPr lang="ja-JP" altLang="en-US" sz="1100" dirty="0">
                <a:solidFill>
                  <a:srgbClr val="221814"/>
                </a:solidFill>
                <a:latin typeface="Meiryo UI" panose="020B0604030504040204" pitchFamily="50" charset="-128"/>
                <a:ea typeface="Meiryo UI" panose="020B0604030504040204" pitchFamily="50" charset="-128"/>
              </a:rPr>
              <a:t>意見交換会</a:t>
            </a:r>
            <a:r>
              <a:rPr lang="en-US" altLang="ja-JP" sz="1100" dirty="0">
                <a:solidFill>
                  <a:srgbClr val="221814"/>
                </a:solidFill>
                <a:latin typeface="Meiryo UI" panose="020B0604030504040204" pitchFamily="50" charset="-128"/>
                <a:ea typeface="Meiryo UI" panose="020B0604030504040204" pitchFamily="50" charset="-128"/>
              </a:rPr>
              <a:t>〈100</a:t>
            </a:r>
            <a:r>
              <a:rPr lang="ja-JP" altLang="en-US" sz="1100" dirty="0">
                <a:solidFill>
                  <a:srgbClr val="221814"/>
                </a:solidFill>
                <a:latin typeface="Meiryo UI" panose="020B0604030504040204" pitchFamily="50" charset="-128"/>
                <a:ea typeface="Meiryo UI" panose="020B0604030504040204" pitchFamily="50" charset="-128"/>
              </a:rPr>
              <a:t>回記念企画</a:t>
            </a:r>
            <a:r>
              <a:rPr lang="en-US" altLang="ja-JP" sz="1100" dirty="0">
                <a:solidFill>
                  <a:srgbClr val="221814"/>
                </a:solidFill>
                <a:latin typeface="Meiryo UI" panose="020B0604030504040204" pitchFamily="50" charset="-128"/>
                <a:ea typeface="Meiryo UI" panose="020B0604030504040204" pitchFamily="50" charset="-128"/>
              </a:rPr>
              <a:t>〉</a:t>
            </a:r>
            <a:r>
              <a:rPr lang="ja-JP" altLang="en-US" sz="1100" dirty="0">
                <a:solidFill>
                  <a:srgbClr val="221814"/>
                </a:solidFill>
                <a:latin typeface="Meiryo UI" panose="020B0604030504040204" pitchFamily="50" charset="-128"/>
                <a:ea typeface="Meiryo UI" panose="020B0604030504040204" pitchFamily="50" charset="-128"/>
              </a:rPr>
              <a:t>を開催します。これまで</a:t>
            </a:r>
            <a:r>
              <a:rPr lang="en-US" altLang="ja-JP" sz="1100" dirty="0">
                <a:solidFill>
                  <a:srgbClr val="221814"/>
                </a:solidFill>
                <a:latin typeface="Meiryo UI" panose="020B0604030504040204" pitchFamily="50" charset="-128"/>
                <a:ea typeface="Meiryo UI" panose="020B0604030504040204" pitchFamily="50" charset="-128"/>
              </a:rPr>
              <a:t>SV</a:t>
            </a:r>
            <a:r>
              <a:rPr lang="ja-JP" altLang="en-US" sz="1100" dirty="0">
                <a:solidFill>
                  <a:srgbClr val="221814"/>
                </a:solidFill>
                <a:latin typeface="Meiryo UI" panose="020B0604030504040204" pitchFamily="50" charset="-128"/>
                <a:ea typeface="Meiryo UI" panose="020B0604030504040204" pitchFamily="50" charset="-128"/>
              </a:rPr>
              <a:t>意見交換会では、育成手法、品質向上、採用、定着率向上など様々なテーマを取り上げてきましたが、どのテーマからも多く挙がっていた課題が「モチベーション」です。</a:t>
            </a:r>
            <a:endParaRPr lang="en-US" altLang="ja-JP" sz="1100" dirty="0">
              <a:solidFill>
                <a:srgbClr val="221814"/>
              </a:solidFill>
              <a:latin typeface="Meiryo UI" panose="020B0604030504040204" pitchFamily="50" charset="-128"/>
              <a:ea typeface="Meiryo UI" panose="020B0604030504040204" pitchFamily="50" charset="-128"/>
            </a:endParaRPr>
          </a:p>
          <a:p>
            <a:endParaRPr lang="en-US" altLang="ja-JP" sz="1100" dirty="0">
              <a:solidFill>
                <a:srgbClr val="221814"/>
              </a:solidFill>
              <a:latin typeface="Meiryo UI" panose="020B0604030504040204" pitchFamily="50" charset="-128"/>
              <a:ea typeface="Meiryo UI" panose="020B0604030504040204" pitchFamily="50" charset="-128"/>
            </a:endParaRPr>
          </a:p>
          <a:p>
            <a:r>
              <a:rPr lang="ja-JP" altLang="en-US" sz="1100" dirty="0">
                <a:solidFill>
                  <a:srgbClr val="221814"/>
                </a:solidFill>
                <a:latin typeface="Meiryo UI" panose="020B0604030504040204" pitchFamily="50" charset="-128"/>
                <a:ea typeface="Meiryo UI" panose="020B0604030504040204" pitchFamily="50" charset="-128"/>
              </a:rPr>
              <a:t>　そこで、</a:t>
            </a:r>
            <a:r>
              <a:rPr lang="en-US" altLang="ja-JP" sz="1100" dirty="0">
                <a:solidFill>
                  <a:srgbClr val="221814"/>
                </a:solidFill>
                <a:latin typeface="Meiryo UI" panose="020B0604030504040204" pitchFamily="50" charset="-128"/>
                <a:ea typeface="Meiryo UI" panose="020B0604030504040204" pitchFamily="50" charset="-128"/>
              </a:rPr>
              <a:t>100</a:t>
            </a:r>
            <a:r>
              <a:rPr lang="ja-JP" altLang="en-US" sz="1100" dirty="0">
                <a:solidFill>
                  <a:srgbClr val="221814"/>
                </a:solidFill>
                <a:latin typeface="Meiryo UI" panose="020B0604030504040204" pitchFamily="50" charset="-128"/>
                <a:ea typeface="Meiryo UI" panose="020B0604030504040204" pitchFamily="50" charset="-128"/>
              </a:rPr>
              <a:t>回記念企画では「モチベーション」について、ミニ講義・個人ワーク・グループディスカッションを通じて、会社としての施策、ご自身でできる取り組みを学んでいただくとともに、他社</a:t>
            </a:r>
            <a:r>
              <a:rPr lang="en-US" altLang="ja-JP" sz="1100" dirty="0">
                <a:solidFill>
                  <a:srgbClr val="221814"/>
                </a:solidFill>
                <a:latin typeface="Meiryo UI" panose="020B0604030504040204" pitchFamily="50" charset="-128"/>
                <a:ea typeface="Meiryo UI" panose="020B0604030504040204" pitchFamily="50" charset="-128"/>
              </a:rPr>
              <a:t>SV</a:t>
            </a:r>
            <a:r>
              <a:rPr lang="ja-JP" altLang="en-US" sz="1100" dirty="0">
                <a:solidFill>
                  <a:srgbClr val="221814"/>
                </a:solidFill>
                <a:latin typeface="Meiryo UI" panose="020B0604030504040204" pitchFamily="50" charset="-128"/>
                <a:ea typeface="Meiryo UI" panose="020B0604030504040204" pitchFamily="50" charset="-128"/>
              </a:rPr>
              <a:t>の方々と情報交換することで、センターですぐに実践できることを持ち帰っていただきたいと思います。そして、何よりもご参加された</a:t>
            </a:r>
            <a:r>
              <a:rPr lang="en-US" altLang="ja-JP" sz="1100" dirty="0">
                <a:solidFill>
                  <a:srgbClr val="221814"/>
                </a:solidFill>
                <a:latin typeface="Meiryo UI" panose="020B0604030504040204" pitchFamily="50" charset="-128"/>
                <a:ea typeface="Meiryo UI" panose="020B0604030504040204" pitchFamily="50" charset="-128"/>
              </a:rPr>
              <a:t>SV</a:t>
            </a:r>
            <a:r>
              <a:rPr lang="ja-JP" altLang="en-US" sz="1100" dirty="0">
                <a:solidFill>
                  <a:srgbClr val="221814"/>
                </a:solidFill>
                <a:latin typeface="Meiryo UI" panose="020B0604030504040204" pitchFamily="50" charset="-128"/>
                <a:ea typeface="Meiryo UI" panose="020B0604030504040204" pitchFamily="50" charset="-128"/>
              </a:rPr>
              <a:t>の皆様ご自身のモチベーションがアップし、センターのマネジメントや人材育成のやりがい・楽しさを改めて知る機会にしていただきたいと思います。</a:t>
            </a:r>
            <a:endParaRPr lang="en-US" altLang="ja-JP" sz="1100" dirty="0">
              <a:solidFill>
                <a:srgbClr val="221814"/>
              </a:solidFill>
              <a:latin typeface="Meiryo UI" panose="020B0604030504040204" pitchFamily="50" charset="-128"/>
              <a:ea typeface="Meiryo UI" panose="020B0604030504040204" pitchFamily="50" charset="-128"/>
            </a:endParaRPr>
          </a:p>
          <a:p>
            <a:r>
              <a:rPr lang="ja-JP" altLang="en-US" sz="1100" dirty="0">
                <a:solidFill>
                  <a:srgbClr val="221814"/>
                </a:solidFill>
                <a:latin typeface="Meiryo UI" panose="020B0604030504040204" pitchFamily="50" charset="-128"/>
                <a:ea typeface="Meiryo UI" panose="020B0604030504040204" pitchFamily="50" charset="-128"/>
              </a:rPr>
              <a:t>　</a:t>
            </a:r>
            <a:r>
              <a:rPr lang="en-US" altLang="ja-JP" sz="1100" dirty="0">
                <a:solidFill>
                  <a:srgbClr val="221814"/>
                </a:solidFill>
                <a:latin typeface="Meiryo UI" panose="020B0604030504040204" pitchFamily="50" charset="-128"/>
                <a:ea typeface="Meiryo UI" panose="020B0604030504040204" pitchFamily="50" charset="-128"/>
              </a:rPr>
              <a:t>3</a:t>
            </a:r>
            <a:r>
              <a:rPr lang="ja-JP" altLang="en-US" sz="1100" dirty="0">
                <a:solidFill>
                  <a:srgbClr val="221814"/>
                </a:solidFill>
                <a:latin typeface="Meiryo UI" panose="020B0604030504040204" pitchFamily="50" charset="-128"/>
                <a:ea typeface="Meiryo UI" panose="020B0604030504040204" pitchFamily="50" charset="-128"/>
              </a:rPr>
              <a:t>時間たっぷり、充実した時間をお過ごしいただけるよう、盛りだくさんの企画を立てております。皆様のご参加をお待ちしております。</a:t>
            </a:r>
            <a:endParaRPr lang="zh-CN" altLang="en-US" sz="1100" dirty="0">
              <a:solidFill>
                <a:srgbClr val="221814"/>
              </a:solidFill>
              <a:latin typeface="Meiryo UI" panose="020B0604030504040204" pitchFamily="50" charset="-128"/>
              <a:ea typeface="Meiryo UI" panose="020B0604030504040204" pitchFamily="50" charset="-128"/>
            </a:endParaRPr>
          </a:p>
        </p:txBody>
      </p:sp>
      <p:grpSp>
        <p:nvGrpSpPr>
          <p:cNvPr id="53" name="グループ化 52">
            <a:extLst>
              <a:ext uri="{FF2B5EF4-FFF2-40B4-BE49-F238E27FC236}">
                <a16:creationId xmlns:a16="http://schemas.microsoft.com/office/drawing/2014/main" id="{D9AA01AA-2D5C-4D9F-8AA4-0B993FC12B6F}"/>
              </a:ext>
            </a:extLst>
          </p:cNvPr>
          <p:cNvGrpSpPr/>
          <p:nvPr/>
        </p:nvGrpSpPr>
        <p:grpSpPr>
          <a:xfrm>
            <a:off x="646844" y="5619661"/>
            <a:ext cx="988617" cy="379016"/>
            <a:chOff x="580998" y="5045561"/>
            <a:chExt cx="1002846" cy="317638"/>
          </a:xfrm>
        </p:grpSpPr>
        <p:pic>
          <p:nvPicPr>
            <p:cNvPr id="54" name="Picture 6">
              <a:extLst>
                <a:ext uri="{FF2B5EF4-FFF2-40B4-BE49-F238E27FC236}">
                  <a16:creationId xmlns:a16="http://schemas.microsoft.com/office/drawing/2014/main" id="{14A50374-7A1F-4D76-A666-44C9C4751CD0}"/>
                </a:ext>
              </a:extLst>
            </p:cNvPr>
            <p:cNvPicPr>
              <a:picLocks noChangeAspect="1" noChangeArrowheads="1"/>
            </p:cNvPicPr>
            <p:nvPr/>
          </p:nvPicPr>
          <p:blipFill>
            <a:blip r:embed="rId4">
              <a:duotone>
                <a:prstClr val="black"/>
                <a:srgbClr val="0000FF">
                  <a:tint val="45000"/>
                  <a:satMod val="400000"/>
                </a:srgbClr>
              </a:duotone>
              <a:extLst>
                <a:ext uri="{28A0092B-C50C-407E-A947-70E740481C1C}">
                  <a14:useLocalDpi xmlns:a14="http://schemas.microsoft.com/office/drawing/2010/main" val="0"/>
                </a:ext>
              </a:extLst>
            </a:blip>
            <a:srcRect/>
            <a:stretch>
              <a:fillRect/>
            </a:stretch>
          </p:blipFill>
          <p:spPr bwMode="auto">
            <a:xfrm>
              <a:off x="580998" y="5045561"/>
              <a:ext cx="885382" cy="31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Box 24">
              <a:extLst>
                <a:ext uri="{FF2B5EF4-FFF2-40B4-BE49-F238E27FC236}">
                  <a16:creationId xmlns:a16="http://schemas.microsoft.com/office/drawing/2014/main" id="{F8EF1F6A-D177-48F3-B429-B8788B417855}"/>
                </a:ext>
              </a:extLst>
            </p:cNvPr>
            <p:cNvSpPr txBox="1"/>
            <p:nvPr/>
          </p:nvSpPr>
          <p:spPr>
            <a:xfrm>
              <a:off x="698462" y="5081660"/>
              <a:ext cx="885382" cy="232142"/>
            </a:xfrm>
            <a:prstGeom prst="rect">
              <a:avLst/>
            </a:prstGeom>
            <a:noFill/>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会場</a:t>
              </a:r>
              <a:endParaRPr lang="zh-CN" altLang="en-US" sz="1200" dirty="0">
                <a:solidFill>
                  <a:schemeClr val="bg1"/>
                </a:solidFill>
                <a:latin typeface="Meiryo UI" panose="020B0604030504040204" pitchFamily="50" charset="-128"/>
                <a:ea typeface="Meiryo UI" panose="020B0604030504040204" pitchFamily="50" charset="-128"/>
              </a:endParaRPr>
            </a:p>
          </p:txBody>
        </p:sp>
      </p:grpSp>
      <p:grpSp>
        <p:nvGrpSpPr>
          <p:cNvPr id="66" name="グループ化 65">
            <a:extLst>
              <a:ext uri="{FF2B5EF4-FFF2-40B4-BE49-F238E27FC236}">
                <a16:creationId xmlns:a16="http://schemas.microsoft.com/office/drawing/2014/main" id="{04C39640-383E-4D6A-849E-9B2FFAD86946}"/>
              </a:ext>
            </a:extLst>
          </p:cNvPr>
          <p:cNvGrpSpPr/>
          <p:nvPr/>
        </p:nvGrpSpPr>
        <p:grpSpPr>
          <a:xfrm>
            <a:off x="646844" y="6232828"/>
            <a:ext cx="988617" cy="379016"/>
            <a:chOff x="580998" y="5045561"/>
            <a:chExt cx="1002846" cy="317638"/>
          </a:xfrm>
        </p:grpSpPr>
        <p:pic>
          <p:nvPicPr>
            <p:cNvPr id="67" name="Picture 6">
              <a:extLst>
                <a:ext uri="{FF2B5EF4-FFF2-40B4-BE49-F238E27FC236}">
                  <a16:creationId xmlns:a16="http://schemas.microsoft.com/office/drawing/2014/main" id="{D656809E-F9E2-4BF5-914A-F496E5215371}"/>
                </a:ext>
              </a:extLst>
            </p:cNvPr>
            <p:cNvPicPr>
              <a:picLocks noChangeAspect="1" noChangeArrowheads="1"/>
            </p:cNvPicPr>
            <p:nvPr/>
          </p:nvPicPr>
          <p:blipFill>
            <a:blip r:embed="rId4">
              <a:duotone>
                <a:prstClr val="black"/>
                <a:srgbClr val="0000FF">
                  <a:tint val="45000"/>
                  <a:satMod val="400000"/>
                </a:srgbClr>
              </a:duotone>
              <a:extLst>
                <a:ext uri="{28A0092B-C50C-407E-A947-70E740481C1C}">
                  <a14:useLocalDpi xmlns:a14="http://schemas.microsoft.com/office/drawing/2010/main" val="0"/>
                </a:ext>
              </a:extLst>
            </a:blip>
            <a:srcRect/>
            <a:stretch>
              <a:fillRect/>
            </a:stretch>
          </p:blipFill>
          <p:spPr bwMode="auto">
            <a:xfrm>
              <a:off x="580998" y="5045561"/>
              <a:ext cx="885382" cy="31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 name="TextBox 24">
              <a:extLst>
                <a:ext uri="{FF2B5EF4-FFF2-40B4-BE49-F238E27FC236}">
                  <a16:creationId xmlns:a16="http://schemas.microsoft.com/office/drawing/2014/main" id="{DF3015E7-4D80-4C0B-87A8-CF5458135705}"/>
                </a:ext>
              </a:extLst>
            </p:cNvPr>
            <p:cNvSpPr txBox="1"/>
            <p:nvPr/>
          </p:nvSpPr>
          <p:spPr>
            <a:xfrm>
              <a:off x="698462" y="5081660"/>
              <a:ext cx="885382" cy="232142"/>
            </a:xfrm>
            <a:prstGeom prst="rect">
              <a:avLst/>
            </a:prstGeom>
            <a:noFill/>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定員</a:t>
              </a:r>
              <a:endParaRPr lang="zh-CN" altLang="en-US" sz="1200" dirty="0">
                <a:solidFill>
                  <a:schemeClr val="bg1"/>
                </a:solidFill>
                <a:latin typeface="Meiryo UI" panose="020B0604030504040204" pitchFamily="50" charset="-128"/>
                <a:ea typeface="Meiryo UI" panose="020B0604030504040204" pitchFamily="50" charset="-128"/>
              </a:endParaRPr>
            </a:p>
          </p:txBody>
        </p:sp>
      </p:grpSp>
      <p:grpSp>
        <p:nvGrpSpPr>
          <p:cNvPr id="70" name="グループ化 69">
            <a:extLst>
              <a:ext uri="{FF2B5EF4-FFF2-40B4-BE49-F238E27FC236}">
                <a16:creationId xmlns:a16="http://schemas.microsoft.com/office/drawing/2014/main" id="{F0307F90-2E21-4D1E-BB1F-BB3C812C91B6}"/>
              </a:ext>
            </a:extLst>
          </p:cNvPr>
          <p:cNvGrpSpPr/>
          <p:nvPr/>
        </p:nvGrpSpPr>
        <p:grpSpPr>
          <a:xfrm>
            <a:off x="646842" y="6822694"/>
            <a:ext cx="988617" cy="379016"/>
            <a:chOff x="580998" y="5045561"/>
            <a:chExt cx="1002846" cy="317638"/>
          </a:xfrm>
        </p:grpSpPr>
        <p:pic>
          <p:nvPicPr>
            <p:cNvPr id="71" name="Picture 6">
              <a:extLst>
                <a:ext uri="{FF2B5EF4-FFF2-40B4-BE49-F238E27FC236}">
                  <a16:creationId xmlns:a16="http://schemas.microsoft.com/office/drawing/2014/main" id="{7FB43F4D-DC30-445E-AC53-15DF544499A5}"/>
                </a:ext>
              </a:extLst>
            </p:cNvPr>
            <p:cNvPicPr>
              <a:picLocks noChangeAspect="1" noChangeArrowheads="1"/>
            </p:cNvPicPr>
            <p:nvPr/>
          </p:nvPicPr>
          <p:blipFill>
            <a:blip r:embed="rId4">
              <a:duotone>
                <a:prstClr val="black"/>
                <a:srgbClr val="0000FF">
                  <a:tint val="45000"/>
                  <a:satMod val="400000"/>
                </a:srgbClr>
              </a:duotone>
              <a:extLst>
                <a:ext uri="{28A0092B-C50C-407E-A947-70E740481C1C}">
                  <a14:useLocalDpi xmlns:a14="http://schemas.microsoft.com/office/drawing/2010/main" val="0"/>
                </a:ext>
              </a:extLst>
            </a:blip>
            <a:srcRect/>
            <a:stretch>
              <a:fillRect/>
            </a:stretch>
          </p:blipFill>
          <p:spPr bwMode="auto">
            <a:xfrm>
              <a:off x="580998" y="5045561"/>
              <a:ext cx="885382" cy="31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TextBox 24">
              <a:extLst>
                <a:ext uri="{FF2B5EF4-FFF2-40B4-BE49-F238E27FC236}">
                  <a16:creationId xmlns:a16="http://schemas.microsoft.com/office/drawing/2014/main" id="{426E3B0C-000E-4050-AAAB-36FADE6E4EEE}"/>
                </a:ext>
              </a:extLst>
            </p:cNvPr>
            <p:cNvSpPr txBox="1"/>
            <p:nvPr/>
          </p:nvSpPr>
          <p:spPr>
            <a:xfrm>
              <a:off x="698462" y="5081660"/>
              <a:ext cx="885382" cy="232142"/>
            </a:xfrm>
            <a:prstGeom prst="rect">
              <a:avLst/>
            </a:prstGeom>
            <a:noFill/>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対象</a:t>
              </a:r>
              <a:endParaRPr lang="zh-CN" altLang="en-US" sz="1200" dirty="0">
                <a:solidFill>
                  <a:schemeClr val="bg1"/>
                </a:solidFill>
                <a:latin typeface="Meiryo UI" panose="020B0604030504040204" pitchFamily="50" charset="-128"/>
                <a:ea typeface="Meiryo UI" panose="020B0604030504040204" pitchFamily="50" charset="-128"/>
              </a:endParaRPr>
            </a:p>
          </p:txBody>
        </p:sp>
      </p:grpSp>
      <p:sp>
        <p:nvSpPr>
          <p:cNvPr id="73" name="TextBox 26">
            <a:extLst>
              <a:ext uri="{FF2B5EF4-FFF2-40B4-BE49-F238E27FC236}">
                <a16:creationId xmlns:a16="http://schemas.microsoft.com/office/drawing/2014/main" id="{AB02CADC-6C39-44B1-9587-F6DF2B51C220}"/>
              </a:ext>
            </a:extLst>
          </p:cNvPr>
          <p:cNvSpPr txBox="1"/>
          <p:nvPr/>
        </p:nvSpPr>
        <p:spPr>
          <a:xfrm>
            <a:off x="1682781" y="6757958"/>
            <a:ext cx="5315833" cy="461665"/>
          </a:xfrm>
          <a:prstGeom prst="rect">
            <a:avLst/>
          </a:prstGeom>
          <a:noFill/>
        </p:spPr>
        <p:txBody>
          <a:bodyPr wrap="square" rtlCol="0">
            <a:spAutoFit/>
          </a:bodyPr>
          <a:lstStyle/>
          <a:p>
            <a:r>
              <a:rPr lang="ja-JP" altLang="en-US" sz="2400" b="1" dirty="0">
                <a:solidFill>
                  <a:srgbClr val="231815"/>
                </a:solidFill>
                <a:latin typeface="Meiryo UI" panose="020B0604030504040204" pitchFamily="50" charset="-128"/>
                <a:ea typeface="Meiryo UI" panose="020B0604030504040204" pitchFamily="50" charset="-128"/>
              </a:rPr>
              <a:t>コールセンターのスーパーバイザー</a:t>
            </a:r>
            <a:r>
              <a:rPr lang="en-US" altLang="ja-JP" sz="2400" b="1" dirty="0">
                <a:solidFill>
                  <a:srgbClr val="231815"/>
                </a:solidFill>
                <a:latin typeface="Meiryo UI" panose="020B0604030504040204" pitchFamily="50" charset="-128"/>
                <a:ea typeface="Meiryo UI" panose="020B0604030504040204" pitchFamily="50" charset="-128"/>
              </a:rPr>
              <a:t>(SV</a:t>
            </a:r>
            <a:r>
              <a:rPr lang="ja-JP" altLang="en-US" sz="2400" b="1" dirty="0">
                <a:solidFill>
                  <a:srgbClr val="231815"/>
                </a:solidFill>
                <a:latin typeface="Meiryo UI" panose="020B0604030504040204" pitchFamily="50" charset="-128"/>
                <a:ea typeface="Meiryo UI" panose="020B0604030504040204" pitchFamily="50" charset="-128"/>
              </a:rPr>
              <a:t>）</a:t>
            </a:r>
            <a:endParaRPr lang="zh-CN" altLang="en-US" sz="2400" b="1" dirty="0">
              <a:solidFill>
                <a:srgbClr val="231815"/>
              </a:solidFill>
              <a:latin typeface="Meiryo UI" panose="020B0604030504040204" pitchFamily="50" charset="-128"/>
              <a:ea typeface="Meiryo UI" panose="020B0604030504040204" pitchFamily="50" charset="-128"/>
            </a:endParaRPr>
          </a:p>
        </p:txBody>
      </p:sp>
      <p:sp>
        <p:nvSpPr>
          <p:cNvPr id="75" name="TextBox 25">
            <a:extLst>
              <a:ext uri="{FF2B5EF4-FFF2-40B4-BE49-F238E27FC236}">
                <a16:creationId xmlns:a16="http://schemas.microsoft.com/office/drawing/2014/main" id="{81E8999D-946D-4AEE-998F-38C255CF7B13}"/>
              </a:ext>
            </a:extLst>
          </p:cNvPr>
          <p:cNvSpPr txBox="1"/>
          <p:nvPr/>
        </p:nvSpPr>
        <p:spPr>
          <a:xfrm>
            <a:off x="1682781" y="7188420"/>
            <a:ext cx="5570301" cy="261610"/>
          </a:xfrm>
          <a:prstGeom prst="rect">
            <a:avLst/>
          </a:prstGeom>
          <a:noFill/>
        </p:spPr>
        <p:txBody>
          <a:bodyPr wrap="square" rtlCol="0">
            <a:spAutoFit/>
          </a:bodyPr>
          <a:lstStyle/>
          <a:p>
            <a:r>
              <a:rPr lang="en-US" altLang="ja-JP" sz="1100" dirty="0">
                <a:solidFill>
                  <a:srgbClr val="FF0000"/>
                </a:solidFill>
                <a:latin typeface="Meiryo UI" panose="020B0604030504040204" pitchFamily="50" charset="-128"/>
                <a:ea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rPr>
              <a:t>各社の呼称が異なる場合は、以下をご参考ください。　</a:t>
            </a:r>
            <a:endParaRPr lang="zh-CN" altLang="en-US" sz="1100" dirty="0">
              <a:solidFill>
                <a:srgbClr val="FF0000"/>
              </a:solidFill>
              <a:latin typeface="Meiryo UI" panose="020B0604030504040204" pitchFamily="50" charset="-128"/>
              <a:ea typeface="Meiryo UI" panose="020B0604030504040204" pitchFamily="50" charset="-128"/>
            </a:endParaRPr>
          </a:p>
        </p:txBody>
      </p:sp>
      <p:sp>
        <p:nvSpPr>
          <p:cNvPr id="76" name="TextBox 25">
            <a:extLst>
              <a:ext uri="{FF2B5EF4-FFF2-40B4-BE49-F238E27FC236}">
                <a16:creationId xmlns:a16="http://schemas.microsoft.com/office/drawing/2014/main" id="{1DE300A3-BC3A-4D86-A69B-4546C987A89F}"/>
              </a:ext>
            </a:extLst>
          </p:cNvPr>
          <p:cNvSpPr txBox="1"/>
          <p:nvPr/>
        </p:nvSpPr>
        <p:spPr>
          <a:xfrm>
            <a:off x="1781598" y="7409496"/>
            <a:ext cx="5315833" cy="600164"/>
          </a:xfrm>
          <a:prstGeom prst="rect">
            <a:avLst/>
          </a:prstGeom>
          <a:noFill/>
        </p:spPr>
        <p:txBody>
          <a:bodyPr wrap="square" rtlCol="0">
            <a:spAutoFit/>
          </a:bodyPr>
          <a:lstStyle/>
          <a:p>
            <a:r>
              <a:rPr lang="ja-JP" altLang="en-US" sz="1100" dirty="0">
                <a:solidFill>
                  <a:srgbClr val="221814"/>
                </a:solidFill>
                <a:latin typeface="Meiryo UI" panose="020B0604030504040204" pitchFamily="50" charset="-128"/>
                <a:ea typeface="Meiryo UI" panose="020B0604030504040204" pitchFamily="50" charset="-128"/>
              </a:rPr>
              <a:t>オペレーション品質の維持・効率的業務運営を目標とし、テレコミュニケーターの管理監督を行う担当者。教育・訓練から実際のオペレーション業務の進捗管理やモニタリング、エスカレーション対応、環境整備などを担う。　</a:t>
            </a:r>
            <a:endParaRPr lang="zh-CN" altLang="en-US" sz="1100" dirty="0">
              <a:solidFill>
                <a:srgbClr val="221814"/>
              </a:solidFill>
              <a:latin typeface="Meiryo UI" panose="020B0604030504040204" pitchFamily="50" charset="-128"/>
              <a:ea typeface="Meiryo UI" panose="020B0604030504040204" pitchFamily="50" charset="-128"/>
            </a:endParaRPr>
          </a:p>
        </p:txBody>
      </p:sp>
      <p:sp>
        <p:nvSpPr>
          <p:cNvPr id="77" name="TextBox 26">
            <a:extLst>
              <a:ext uri="{FF2B5EF4-FFF2-40B4-BE49-F238E27FC236}">
                <a16:creationId xmlns:a16="http://schemas.microsoft.com/office/drawing/2014/main" id="{99C60616-7AA5-4242-930F-FFD7AA5737DC}"/>
              </a:ext>
            </a:extLst>
          </p:cNvPr>
          <p:cNvSpPr txBox="1"/>
          <p:nvPr/>
        </p:nvSpPr>
        <p:spPr>
          <a:xfrm>
            <a:off x="1718246" y="8055630"/>
            <a:ext cx="5585541" cy="338554"/>
          </a:xfrm>
          <a:prstGeom prst="rect">
            <a:avLst/>
          </a:prstGeom>
          <a:noFill/>
        </p:spPr>
        <p:txBody>
          <a:bodyPr wrap="square" rtlCol="0">
            <a:spAutoFit/>
          </a:bodyPr>
          <a:lstStyle/>
          <a:p>
            <a:r>
              <a:rPr lang="ja-JP" altLang="en-US" sz="1600" dirty="0">
                <a:solidFill>
                  <a:srgbClr val="231815"/>
                </a:solidFill>
                <a:latin typeface="Meiryo UI" panose="020B0604030504040204" pitchFamily="50" charset="-128"/>
                <a:ea typeface="Meiryo UI" panose="020B0604030504040204" pitchFamily="50" charset="-128"/>
              </a:rPr>
              <a:t>一般社団法人日本コールセンター協会　人材育成委員会</a:t>
            </a:r>
            <a:endParaRPr lang="zh-CN" altLang="en-US" sz="1600" dirty="0">
              <a:solidFill>
                <a:srgbClr val="231815"/>
              </a:solidFill>
              <a:latin typeface="Meiryo UI" panose="020B0604030504040204" pitchFamily="50" charset="-128"/>
              <a:ea typeface="Meiryo UI" panose="020B0604030504040204" pitchFamily="50" charset="-128"/>
            </a:endParaRPr>
          </a:p>
        </p:txBody>
      </p:sp>
      <p:pic>
        <p:nvPicPr>
          <p:cNvPr id="79" name="Picture 6">
            <a:extLst>
              <a:ext uri="{FF2B5EF4-FFF2-40B4-BE49-F238E27FC236}">
                <a16:creationId xmlns:a16="http://schemas.microsoft.com/office/drawing/2014/main" id="{7C0C40BE-FC1E-4F0F-ADF0-F413545E4140}"/>
              </a:ext>
            </a:extLst>
          </p:cNvPr>
          <p:cNvPicPr>
            <a:picLocks noChangeAspect="1" noChangeArrowheads="1"/>
          </p:cNvPicPr>
          <p:nvPr/>
        </p:nvPicPr>
        <p:blipFill>
          <a:blip r:embed="rId4">
            <a:duotone>
              <a:prstClr val="black"/>
              <a:srgbClr val="0000FF">
                <a:tint val="45000"/>
                <a:satMod val="400000"/>
              </a:srgbClr>
            </a:duotone>
            <a:extLst>
              <a:ext uri="{28A0092B-C50C-407E-A947-70E740481C1C}">
                <a14:useLocalDpi xmlns:a14="http://schemas.microsoft.com/office/drawing/2010/main" val="0"/>
              </a:ext>
            </a:extLst>
          </a:blip>
          <a:srcRect/>
          <a:stretch>
            <a:fillRect/>
          </a:stretch>
        </p:blipFill>
        <p:spPr bwMode="auto">
          <a:xfrm>
            <a:off x="664768" y="8015168"/>
            <a:ext cx="872820" cy="379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 name="TextBox 24">
            <a:extLst>
              <a:ext uri="{FF2B5EF4-FFF2-40B4-BE49-F238E27FC236}">
                <a16:creationId xmlns:a16="http://schemas.microsoft.com/office/drawing/2014/main" id="{31A53528-161A-4A81-B6A2-5BDFC625917F}"/>
              </a:ext>
            </a:extLst>
          </p:cNvPr>
          <p:cNvSpPr txBox="1"/>
          <p:nvPr/>
        </p:nvSpPr>
        <p:spPr>
          <a:xfrm>
            <a:off x="703008" y="8062814"/>
            <a:ext cx="872820" cy="276999"/>
          </a:xfrm>
          <a:prstGeom prst="rect">
            <a:avLst/>
          </a:prstGeom>
          <a:noFill/>
        </p:spPr>
        <p:txBody>
          <a:bodyPr wrap="square" rtlCol="0">
            <a:spAutoFit/>
          </a:bodyPr>
          <a:lstStyle/>
          <a:p>
            <a:r>
              <a:rPr lang="ja-JP" altLang="en-US" sz="1200" dirty="0">
                <a:solidFill>
                  <a:schemeClr val="bg1"/>
                </a:solidFill>
                <a:latin typeface="Meiryo UI" panose="020B0604030504040204" pitchFamily="50" charset="-128"/>
                <a:ea typeface="Meiryo UI" panose="020B0604030504040204" pitchFamily="50" charset="-128"/>
              </a:rPr>
              <a:t>企画運営</a:t>
            </a:r>
            <a:endParaRPr lang="zh-CN"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6" y="13648"/>
            <a:ext cx="7783747" cy="109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7" name="TextBox 56"/>
          <p:cNvSpPr txBox="1"/>
          <p:nvPr/>
        </p:nvSpPr>
        <p:spPr>
          <a:xfrm>
            <a:off x="1395150" y="8934721"/>
            <a:ext cx="891591" cy="245003"/>
          </a:xfrm>
          <a:prstGeom prst="rect">
            <a:avLst/>
          </a:prstGeom>
          <a:noFill/>
        </p:spPr>
        <p:txBody>
          <a:bodyPr wrap="none" rtlCol="0">
            <a:spAutoFit/>
          </a:bodyPr>
          <a:lstStyle/>
          <a:p>
            <a:r>
              <a:rPr lang="en-US" altLang="zh-CN" sz="992" dirty="0">
                <a:solidFill>
                  <a:schemeClr val="bg1"/>
                </a:solidFill>
                <a:latin typeface="MS PGothic" pitchFamily="34" charset="-128"/>
                <a:ea typeface="MS PGothic" pitchFamily="34" charset="-128"/>
              </a:rPr>
              <a:t>17:00〜18:00</a:t>
            </a:r>
            <a:endParaRPr lang="zh-CN" altLang="en-US" sz="992" dirty="0">
              <a:solidFill>
                <a:schemeClr val="bg1"/>
              </a:solidFill>
              <a:latin typeface="MS PGothic" pitchFamily="34" charset="-128"/>
              <a:ea typeface="MS PGothic" pitchFamily="34" charset="-128"/>
            </a:endParaRPr>
          </a:p>
        </p:txBody>
      </p:sp>
      <p:sp>
        <p:nvSpPr>
          <p:cNvPr id="41" name="テキスト ボックス 40">
            <a:extLst>
              <a:ext uri="{FF2B5EF4-FFF2-40B4-BE49-F238E27FC236}">
                <a16:creationId xmlns:a16="http://schemas.microsoft.com/office/drawing/2014/main" id="{7EBCE10A-4792-4A4D-A92D-460C83BB4C8F}"/>
              </a:ext>
            </a:extLst>
          </p:cNvPr>
          <p:cNvSpPr txBox="1"/>
          <p:nvPr/>
        </p:nvSpPr>
        <p:spPr>
          <a:xfrm>
            <a:off x="1525537" y="2499973"/>
            <a:ext cx="5971673" cy="600164"/>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下記の参加申込書にご記入の上、</a:t>
            </a:r>
            <a:r>
              <a:rPr lang="en-US" altLang="ja-JP" sz="1050" dirty="0">
                <a:latin typeface="Meiryo UI" panose="020B0604030504040204" pitchFamily="50" charset="-128"/>
                <a:ea typeface="Meiryo UI" panose="020B0604030504040204" pitchFamily="50" charset="-128"/>
              </a:rPr>
              <a:t>E-mail</a:t>
            </a:r>
            <a:r>
              <a:rPr lang="ja-JP" altLang="en-US" sz="1050" dirty="0">
                <a:latin typeface="Meiryo UI" panose="020B0604030504040204" pitchFamily="50" charset="-128"/>
                <a:ea typeface="Meiryo UI" panose="020B0604030504040204" pitchFamily="50" charset="-128"/>
              </a:rPr>
              <a:t>で、当協会事務局までお送りください。</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社から複数名ご参加される場合には、申込書をコピーしてお使いください。</a:t>
            </a:r>
            <a:endParaRPr lang="en-US" altLang="ja-JP" sz="1050" dirty="0">
              <a:latin typeface="Meiryo UI" panose="020B0604030504040204" pitchFamily="50" charset="-128"/>
              <a:ea typeface="Meiryo UI" panose="020B0604030504040204" pitchFamily="50" charset="-128"/>
            </a:endParaRPr>
          </a:p>
          <a:p>
            <a:r>
              <a:rPr kumimoji="1" lang="ja-JP" altLang="en-US" sz="1050">
                <a:latin typeface="Meiryo UI" panose="020B0604030504040204" pitchFamily="50" charset="-128"/>
                <a:ea typeface="Meiryo UI" panose="020B0604030504040204" pitchFamily="50" charset="-128"/>
              </a:rPr>
              <a:t>（</a:t>
            </a:r>
            <a:r>
              <a:rPr lang="ja-JP" altLang="en-US" sz="1050">
                <a:latin typeface="Meiryo UI" panose="020B0604030504040204" pitchFamily="50" charset="-128"/>
                <a:ea typeface="Meiryo UI" panose="020B0604030504040204" pitchFamily="50" charset="-128"/>
              </a:rPr>
              <a:t>宛先</a:t>
            </a:r>
            <a:r>
              <a:rPr kumimoji="1" lang="ja-JP" altLang="en-US" sz="105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hlinkClick r:id="rId3"/>
              </a:rPr>
              <a:t>office@ccaj.or.jp</a:t>
            </a:r>
            <a:r>
              <a:rPr kumimoji="1" lang="en-US" altLang="ja-JP" sz="1050" dirty="0">
                <a:latin typeface="Meiryo UI" panose="020B0604030504040204" pitchFamily="50" charset="-128"/>
                <a:ea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endParaRPr>
          </a:p>
        </p:txBody>
      </p:sp>
      <p:sp>
        <p:nvSpPr>
          <p:cNvPr id="43" name="角丸四角形 45">
            <a:extLst>
              <a:ext uri="{FF2B5EF4-FFF2-40B4-BE49-F238E27FC236}">
                <a16:creationId xmlns:a16="http://schemas.microsoft.com/office/drawing/2014/main" id="{5AB7357D-E25D-495B-BB44-6DECCAE75E0F}"/>
              </a:ext>
            </a:extLst>
          </p:cNvPr>
          <p:cNvSpPr/>
          <p:nvPr/>
        </p:nvSpPr>
        <p:spPr>
          <a:xfrm>
            <a:off x="475782" y="302795"/>
            <a:ext cx="1116776" cy="365581"/>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rPr>
              <a:t>アクセス</a:t>
            </a:r>
          </a:p>
        </p:txBody>
      </p:sp>
      <p:sp>
        <p:nvSpPr>
          <p:cNvPr id="44" name="テキスト ボックス 43">
            <a:extLst>
              <a:ext uri="{FF2B5EF4-FFF2-40B4-BE49-F238E27FC236}">
                <a16:creationId xmlns:a16="http://schemas.microsoft.com/office/drawing/2014/main" id="{4075B823-572D-4082-BCAE-6373E839D374}"/>
              </a:ext>
            </a:extLst>
          </p:cNvPr>
          <p:cNvSpPr txBox="1"/>
          <p:nvPr/>
        </p:nvSpPr>
        <p:spPr>
          <a:xfrm>
            <a:off x="1715805" y="323555"/>
            <a:ext cx="2689940" cy="338554"/>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中央大学駿河台記念館</a:t>
            </a:r>
            <a:endParaRPr lang="en-US" altLang="ja-JP" sz="1100" dirty="0">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0E99A556-A79F-463B-89A8-80322E2EF7D4}"/>
              </a:ext>
            </a:extLst>
          </p:cNvPr>
          <p:cNvSpPr txBox="1"/>
          <p:nvPr/>
        </p:nvSpPr>
        <p:spPr>
          <a:xfrm>
            <a:off x="545389" y="707650"/>
            <a:ext cx="4010891" cy="1446550"/>
          </a:xfrm>
          <a:prstGeom prst="rect">
            <a:avLst/>
          </a:prstGeom>
          <a:noFill/>
        </p:spPr>
        <p:txBody>
          <a:bodyPr wrap="square" rtlCol="0">
            <a:spAutoFit/>
          </a:bodyPr>
          <a:lstStyle/>
          <a:p>
            <a:pPr>
              <a:tabLst>
                <a:tab pos="446088" algn="l"/>
                <a:tab pos="627063" algn="l"/>
              </a:tabLst>
            </a:pPr>
            <a:r>
              <a:rPr lang="ja-JP" altLang="en-US" sz="1100" dirty="0">
                <a:latin typeface="Meiryo UI" panose="020B0604030504040204" pitchFamily="50" charset="-128"/>
                <a:ea typeface="Meiryo UI" panose="020B0604030504040204" pitchFamily="50" charset="-128"/>
              </a:rPr>
              <a:t>所在地</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rPr>
              <a:t>東京都千代田区神田駿河台</a:t>
            </a:r>
            <a:r>
              <a:rPr lang="en-US" altLang="zh-TW" sz="1100" dirty="0">
                <a:latin typeface="Meiryo UI" panose="020B0604030504040204" pitchFamily="50" charset="-128"/>
                <a:ea typeface="Meiryo UI" panose="020B0604030504040204" pitchFamily="50" charset="-128"/>
              </a:rPr>
              <a:t>3-11-5</a:t>
            </a:r>
            <a:endParaRPr lang="en-US" altLang="ja-JP" sz="1100" dirty="0">
              <a:latin typeface="Meiryo UI" panose="020B0604030504040204" pitchFamily="50" charset="-128"/>
              <a:ea typeface="Meiryo UI" panose="020B0604030504040204" pitchFamily="50" charset="-128"/>
            </a:endParaRPr>
          </a:p>
          <a:p>
            <a:pPr>
              <a:tabLst>
                <a:tab pos="446088" algn="l"/>
                <a:tab pos="627063" algn="l"/>
              </a:tabLst>
            </a:pPr>
            <a:endParaRPr lang="en-US" altLang="ja-JP" sz="1100" dirty="0">
              <a:latin typeface="Meiryo UI" panose="020B0604030504040204" pitchFamily="50" charset="-128"/>
              <a:ea typeface="Meiryo UI" panose="020B0604030504040204" pitchFamily="50" charset="-128"/>
            </a:endParaRPr>
          </a:p>
          <a:p>
            <a:pPr>
              <a:tabLst>
                <a:tab pos="446088" algn="l"/>
                <a:tab pos="627063" algn="l"/>
              </a:tabLst>
            </a:pPr>
            <a:r>
              <a:rPr lang="ja-JP" altLang="en-US" sz="1100" dirty="0">
                <a:latin typeface="Meiryo UI" panose="020B0604030504040204" pitchFamily="50" charset="-128"/>
                <a:ea typeface="Meiryo UI" panose="020B0604030504040204" pitchFamily="50" charset="-128"/>
              </a:rPr>
              <a:t>電話</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03-3292-3111</a:t>
            </a:r>
          </a:p>
          <a:p>
            <a:pPr>
              <a:tabLst>
                <a:tab pos="446088" algn="l"/>
                <a:tab pos="627063" algn="l"/>
              </a:tabLst>
            </a:pPr>
            <a:endParaRPr lang="en-US" altLang="ja-JP" sz="1100" dirty="0">
              <a:latin typeface="Meiryo UI" panose="020B0604030504040204" pitchFamily="50" charset="-128"/>
              <a:ea typeface="Meiryo UI" panose="020B0604030504040204" pitchFamily="50" charset="-128"/>
            </a:endParaRPr>
          </a:p>
          <a:p>
            <a:pPr>
              <a:tabLst>
                <a:tab pos="179388" algn="l"/>
                <a:tab pos="627063" algn="l"/>
              </a:tabLst>
            </a:pP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中央・総武線「御茶ノ水駅」徒歩約</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分</a:t>
            </a:r>
            <a:endParaRPr lang="en-US" altLang="ja-JP" sz="1100" dirty="0">
              <a:latin typeface="Meiryo UI" panose="020B0604030504040204" pitchFamily="50" charset="-128"/>
              <a:ea typeface="Meiryo UI" panose="020B0604030504040204" pitchFamily="50" charset="-128"/>
            </a:endParaRPr>
          </a:p>
          <a:p>
            <a:pPr>
              <a:tabLst>
                <a:tab pos="179388" algn="l"/>
                <a:tab pos="627063" algn="l"/>
              </a:tabLst>
            </a:pP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東京メトロ丸ノ内線「御茶ノ水駅」徒歩約</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分</a:t>
            </a:r>
            <a:endParaRPr lang="en-US" altLang="ja-JP" sz="1100" dirty="0">
              <a:latin typeface="Meiryo UI" panose="020B0604030504040204" pitchFamily="50" charset="-128"/>
              <a:ea typeface="Meiryo UI" panose="020B0604030504040204" pitchFamily="50" charset="-128"/>
            </a:endParaRPr>
          </a:p>
          <a:p>
            <a:pPr>
              <a:tabLst>
                <a:tab pos="179388" algn="l"/>
                <a:tab pos="627063" algn="l"/>
              </a:tabLst>
            </a:pP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東京メトロ千代田線「新御茶ノ水駅」（</a:t>
            </a:r>
            <a:r>
              <a:rPr lang="en-US" altLang="ja-JP" sz="1100" dirty="0">
                <a:latin typeface="Meiryo UI" panose="020B0604030504040204" pitchFamily="50" charset="-128"/>
                <a:ea typeface="Meiryo UI" panose="020B0604030504040204" pitchFamily="50" charset="-128"/>
              </a:rPr>
              <a:t>B1</a:t>
            </a:r>
            <a:r>
              <a:rPr lang="ja-JP" altLang="en-US" sz="1100" dirty="0">
                <a:latin typeface="Meiryo UI" panose="020B0604030504040204" pitchFamily="50" charset="-128"/>
                <a:ea typeface="Meiryo UI" panose="020B0604030504040204" pitchFamily="50" charset="-128"/>
              </a:rPr>
              <a:t>出口）徒歩約</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分</a:t>
            </a:r>
            <a:endParaRPr lang="en-US" altLang="ja-JP" sz="1100" dirty="0">
              <a:latin typeface="Meiryo UI" panose="020B0604030504040204" pitchFamily="50" charset="-128"/>
              <a:ea typeface="Meiryo UI" panose="020B0604030504040204" pitchFamily="50" charset="-128"/>
            </a:endParaRPr>
          </a:p>
          <a:p>
            <a:pPr>
              <a:tabLst>
                <a:tab pos="179388" algn="l"/>
                <a:tab pos="627063" algn="l"/>
              </a:tabLst>
            </a:pP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都営地下鉄新宿線「小川町駅」（</a:t>
            </a:r>
            <a:r>
              <a:rPr lang="en-US" altLang="ja-JP" sz="1100" dirty="0">
                <a:latin typeface="Meiryo UI" panose="020B0604030504040204" pitchFamily="50" charset="-128"/>
                <a:ea typeface="Meiryo UI" panose="020B0604030504040204" pitchFamily="50" charset="-128"/>
              </a:rPr>
              <a:t>B5</a:t>
            </a:r>
            <a:r>
              <a:rPr lang="ja-JP" altLang="en-US" sz="1100" dirty="0">
                <a:latin typeface="Meiryo UI" panose="020B0604030504040204" pitchFamily="50" charset="-128"/>
                <a:ea typeface="Meiryo UI" panose="020B0604030504040204" pitchFamily="50" charset="-128"/>
              </a:rPr>
              <a:t>出口）徒歩約</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分</a:t>
            </a:r>
          </a:p>
        </p:txBody>
      </p:sp>
      <p:sp>
        <p:nvSpPr>
          <p:cNvPr id="46" name="角丸四角形 46">
            <a:extLst>
              <a:ext uri="{FF2B5EF4-FFF2-40B4-BE49-F238E27FC236}">
                <a16:creationId xmlns:a16="http://schemas.microsoft.com/office/drawing/2014/main" id="{5C9DC340-0AA6-40F8-87EF-4CC5DDD842E8}"/>
              </a:ext>
            </a:extLst>
          </p:cNvPr>
          <p:cNvSpPr/>
          <p:nvPr/>
        </p:nvSpPr>
        <p:spPr>
          <a:xfrm>
            <a:off x="475782" y="2535951"/>
            <a:ext cx="964721" cy="365581"/>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申込方法</a:t>
            </a:r>
          </a:p>
        </p:txBody>
      </p:sp>
      <p:sp>
        <p:nvSpPr>
          <p:cNvPr id="47" name="角丸四角形 46">
            <a:extLst>
              <a:ext uri="{FF2B5EF4-FFF2-40B4-BE49-F238E27FC236}">
                <a16:creationId xmlns:a16="http://schemas.microsoft.com/office/drawing/2014/main" id="{D898C1CD-C890-4705-AB3A-0E52AE7A43D9}"/>
              </a:ext>
            </a:extLst>
          </p:cNvPr>
          <p:cNvSpPr/>
          <p:nvPr/>
        </p:nvSpPr>
        <p:spPr>
          <a:xfrm>
            <a:off x="475781" y="3093569"/>
            <a:ext cx="964721" cy="365581"/>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rPr>
              <a:t>申込締切</a:t>
            </a:r>
          </a:p>
        </p:txBody>
      </p:sp>
      <p:sp>
        <p:nvSpPr>
          <p:cNvPr id="48" name="テキスト ボックス 47">
            <a:extLst>
              <a:ext uri="{FF2B5EF4-FFF2-40B4-BE49-F238E27FC236}">
                <a16:creationId xmlns:a16="http://schemas.microsoft.com/office/drawing/2014/main" id="{03C4D15C-8679-4790-92FD-A7237FF137D7}"/>
              </a:ext>
            </a:extLst>
          </p:cNvPr>
          <p:cNvSpPr txBox="1"/>
          <p:nvPr/>
        </p:nvSpPr>
        <p:spPr>
          <a:xfrm>
            <a:off x="1525537" y="3000028"/>
            <a:ext cx="6061486" cy="584775"/>
          </a:xfrm>
          <a:prstGeom prst="rect">
            <a:avLst/>
          </a:prstGeom>
          <a:noFill/>
        </p:spPr>
        <p:txBody>
          <a:bodyPr wrap="square" rtlCol="0">
            <a:spAutoFit/>
          </a:bodyPr>
          <a:lstStyle/>
          <a:p>
            <a:r>
              <a:rPr lang="en-US" altLang="ja-JP" sz="1400" b="1" dirty="0">
                <a:solidFill>
                  <a:srgbClr val="FF0000"/>
                </a:solidFill>
                <a:latin typeface="Meiryo UI" panose="020B0604030504040204" pitchFamily="50" charset="-128"/>
                <a:ea typeface="Meiryo UI" panose="020B0604030504040204" pitchFamily="50" charset="-128"/>
              </a:rPr>
              <a:t>11</a:t>
            </a:r>
            <a:r>
              <a:rPr lang="ja-JP" altLang="en-US" sz="1050" b="1" dirty="0">
                <a:solidFill>
                  <a:srgbClr val="FF0000"/>
                </a:solidFill>
                <a:latin typeface="Meiryo UI" panose="020B0604030504040204" pitchFamily="50" charset="-128"/>
                <a:ea typeface="Meiryo UI" panose="020B0604030504040204" pitchFamily="50" charset="-128"/>
              </a:rPr>
              <a:t>月</a:t>
            </a:r>
            <a:r>
              <a:rPr lang="en-US" altLang="ja-JP" sz="1400" b="1" dirty="0">
                <a:solidFill>
                  <a:srgbClr val="FF0000"/>
                </a:solidFill>
                <a:latin typeface="Meiryo UI" panose="020B0604030504040204" pitchFamily="50" charset="-128"/>
                <a:ea typeface="Meiryo UI" panose="020B0604030504040204" pitchFamily="50" charset="-128"/>
              </a:rPr>
              <a:t>11</a:t>
            </a:r>
            <a:r>
              <a:rPr lang="ja-JP" altLang="en-US" sz="1050" b="1" dirty="0">
                <a:solidFill>
                  <a:srgbClr val="FF0000"/>
                </a:solidFill>
                <a:latin typeface="Meiryo UI" panose="020B0604030504040204" pitchFamily="50" charset="-128"/>
                <a:ea typeface="Meiryo UI" panose="020B0604030504040204" pitchFamily="50" charset="-128"/>
              </a:rPr>
              <a:t>日（月）</a:t>
            </a:r>
            <a:r>
              <a:rPr lang="ja-JP" altLang="en-US" sz="1050" dirty="0">
                <a:latin typeface="Meiryo UI" panose="020B0604030504040204" pitchFamily="50" charset="-128"/>
                <a:ea typeface="Meiryo UI" panose="020B0604030504040204" pitchFamily="50" charset="-128"/>
              </a:rPr>
              <a:t>必着　</a:t>
            </a:r>
            <a:endParaRPr lang="en-US" altLang="ja-JP" sz="105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お申込状況により締切を過ぎてからのお申込みはお断りする場合がございますので、お早目にお願いします。</a:t>
            </a:r>
            <a:endParaRPr lang="en-US" altLang="ja-JP" sz="900" dirty="0">
              <a:latin typeface="Meiryo UI" panose="020B0604030504040204" pitchFamily="50" charset="-128"/>
              <a:ea typeface="Meiryo UI" panose="020B0604030504040204" pitchFamily="50" charset="-128"/>
            </a:endParaRPr>
          </a:p>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ご参加者には「参加証」を</a:t>
            </a: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18</a:t>
            </a:r>
            <a:r>
              <a:rPr lang="ja-JP" altLang="en-US" sz="900" dirty="0">
                <a:latin typeface="Meiryo UI" panose="020B0604030504040204" pitchFamily="50" charset="-128"/>
                <a:ea typeface="Meiryo UI" panose="020B0604030504040204" pitchFamily="50" charset="-128"/>
              </a:rPr>
              <a:t>日以降にお送りいたします。</a:t>
            </a:r>
            <a:endParaRPr kumimoji="1" lang="ja-JP" altLang="en-US" sz="1100" dirty="0">
              <a:latin typeface="Meiryo UI" panose="020B0604030504040204" pitchFamily="50" charset="-128"/>
              <a:ea typeface="Meiryo UI" panose="020B0604030504040204" pitchFamily="50" charset="-128"/>
            </a:endParaRPr>
          </a:p>
        </p:txBody>
      </p:sp>
      <p:pic>
        <p:nvPicPr>
          <p:cNvPr id="1026" name="Picture 2">
            <a:extLst>
              <a:ext uri="{FF2B5EF4-FFF2-40B4-BE49-F238E27FC236}">
                <a16:creationId xmlns:a16="http://schemas.microsoft.com/office/drawing/2014/main" id="{95D26CB2-CFAD-403D-947A-23CC956A5FC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05745" y="263505"/>
            <a:ext cx="2534929" cy="2267186"/>
          </a:xfrm>
          <a:prstGeom prst="rect">
            <a:avLst/>
          </a:prstGeom>
          <a:noFill/>
          <a:extLst>
            <a:ext uri="{909E8E84-426E-40DD-AFC4-6F175D3DCCD1}">
              <a14:hiddenFill xmlns:a14="http://schemas.microsoft.com/office/drawing/2010/main">
                <a:solidFill>
                  <a:srgbClr val="FFFFFF"/>
                </a:solidFill>
              </a14:hiddenFill>
            </a:ext>
          </a:extLst>
        </p:spPr>
      </p:pic>
      <p:sp>
        <p:nvSpPr>
          <p:cNvPr id="58" name="角丸四角形 67">
            <a:extLst>
              <a:ext uri="{FF2B5EF4-FFF2-40B4-BE49-F238E27FC236}">
                <a16:creationId xmlns:a16="http://schemas.microsoft.com/office/drawing/2014/main" id="{4B73B357-6102-4B52-A574-F11D47174A65}"/>
              </a:ext>
            </a:extLst>
          </p:cNvPr>
          <p:cNvSpPr/>
          <p:nvPr/>
        </p:nvSpPr>
        <p:spPr>
          <a:xfrm>
            <a:off x="482265" y="9987290"/>
            <a:ext cx="960277" cy="501798"/>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bg1"/>
                </a:solidFill>
                <a:latin typeface="Meiryo UI" panose="020B0604030504040204" pitchFamily="50" charset="-128"/>
                <a:ea typeface="Meiryo UI" panose="020B0604030504040204" pitchFamily="50" charset="-128"/>
              </a:rPr>
              <a:t>お問い合わせ</a:t>
            </a:r>
            <a:endParaRPr lang="en-US" altLang="ja-JP" sz="900" b="1" dirty="0">
              <a:solidFill>
                <a:schemeClr val="bg1"/>
              </a:solidFill>
              <a:latin typeface="Meiryo UI" panose="020B0604030504040204" pitchFamily="50" charset="-128"/>
              <a:ea typeface="Meiryo UI" panose="020B0604030504040204" pitchFamily="50" charset="-128"/>
            </a:endParaRPr>
          </a:p>
          <a:p>
            <a:pPr algn="ctr"/>
            <a:r>
              <a:rPr lang="ja-JP" altLang="en-US" sz="900" b="1" dirty="0">
                <a:solidFill>
                  <a:schemeClr val="bg1"/>
                </a:solidFill>
                <a:latin typeface="Meiryo UI" panose="020B0604030504040204" pitchFamily="50" charset="-128"/>
                <a:ea typeface="Meiryo UI" panose="020B0604030504040204" pitchFamily="50" charset="-128"/>
              </a:rPr>
              <a:t>お申込み</a:t>
            </a:r>
          </a:p>
        </p:txBody>
      </p:sp>
      <p:pic>
        <p:nvPicPr>
          <p:cNvPr id="63" name="図 62">
            <a:extLst>
              <a:ext uri="{FF2B5EF4-FFF2-40B4-BE49-F238E27FC236}">
                <a16:creationId xmlns:a16="http://schemas.microsoft.com/office/drawing/2014/main" id="{51BCFC73-F400-4E96-A9A4-7E6F63E5BD51}"/>
              </a:ext>
            </a:extLst>
          </p:cNvPr>
          <p:cNvPicPr>
            <a:picLocks noChangeAspect="1"/>
          </p:cNvPicPr>
          <p:nvPr/>
        </p:nvPicPr>
        <p:blipFill>
          <a:blip r:embed="rId5" cstate="email">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1527680" y="9936523"/>
            <a:ext cx="3149581" cy="501798"/>
          </a:xfrm>
          <a:prstGeom prst="rect">
            <a:avLst/>
          </a:prstGeom>
        </p:spPr>
      </p:pic>
      <p:sp>
        <p:nvSpPr>
          <p:cNvPr id="74" name="テキスト ボックス 73">
            <a:extLst>
              <a:ext uri="{FF2B5EF4-FFF2-40B4-BE49-F238E27FC236}">
                <a16:creationId xmlns:a16="http://schemas.microsoft.com/office/drawing/2014/main" id="{F8B77E73-EC19-45FE-8A1A-DDF2A4266D71}"/>
              </a:ext>
            </a:extLst>
          </p:cNvPr>
          <p:cNvSpPr txBox="1"/>
          <p:nvPr/>
        </p:nvSpPr>
        <p:spPr>
          <a:xfrm>
            <a:off x="1442542" y="10364114"/>
            <a:ext cx="5285351" cy="261610"/>
          </a:xfrm>
          <a:prstGeom prst="rect">
            <a:avLst/>
          </a:prstGeom>
          <a:noFill/>
        </p:spPr>
        <p:txBody>
          <a:bodyPr wrap="square" rtlCol="0">
            <a:spAutoFit/>
          </a:bodyPr>
          <a:lstStyle/>
          <a:p>
            <a:pPr>
              <a:tabLst>
                <a:tab pos="446088" algn="l"/>
                <a:tab pos="627063" algn="l"/>
              </a:tabLst>
            </a:pPr>
            <a:r>
              <a:rPr lang="ja-JP" altLang="en-US" sz="1100" dirty="0">
                <a:latin typeface="Meiryo UI" panose="020B0604030504040204" pitchFamily="50" charset="-128"/>
                <a:ea typeface="Meiryo UI" panose="020B0604030504040204" pitchFamily="50" charset="-128"/>
              </a:rPr>
              <a:t>東京都千代田区神田東松下町</a:t>
            </a:r>
            <a:r>
              <a:rPr lang="en-US" altLang="ja-JP" sz="1100" dirty="0">
                <a:latin typeface="Meiryo UI" panose="020B0604030504040204" pitchFamily="50" charset="-128"/>
                <a:ea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rPr>
              <a:t>　アキヤマビルディング</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（４階）</a:t>
            </a:r>
            <a:endParaRPr lang="en-US" altLang="ja-JP" sz="1100" dirty="0">
              <a:latin typeface="Meiryo UI" panose="020B0604030504040204" pitchFamily="50" charset="-128"/>
              <a:ea typeface="Meiryo UI" panose="020B0604030504040204" pitchFamily="50" charset="-128"/>
            </a:endParaRPr>
          </a:p>
        </p:txBody>
      </p:sp>
      <p:sp>
        <p:nvSpPr>
          <p:cNvPr id="75" name="テキスト ボックス 74">
            <a:extLst>
              <a:ext uri="{FF2B5EF4-FFF2-40B4-BE49-F238E27FC236}">
                <a16:creationId xmlns:a16="http://schemas.microsoft.com/office/drawing/2014/main" id="{213B4109-F402-46C1-A296-8F65125E810E}"/>
              </a:ext>
            </a:extLst>
          </p:cNvPr>
          <p:cNvSpPr txBox="1"/>
          <p:nvPr/>
        </p:nvSpPr>
        <p:spPr>
          <a:xfrm>
            <a:off x="4801796" y="9957980"/>
            <a:ext cx="2740208" cy="461665"/>
          </a:xfrm>
          <a:prstGeom prst="rect">
            <a:avLst/>
          </a:prstGeom>
          <a:noFill/>
        </p:spPr>
        <p:txBody>
          <a:bodyPr wrap="square" rtlCol="0">
            <a:spAutoFit/>
          </a:bodyPr>
          <a:lstStyle/>
          <a:p>
            <a:pPr>
              <a:tabLst>
                <a:tab pos="446088" algn="l"/>
                <a:tab pos="627063" algn="l"/>
              </a:tabLst>
            </a:pPr>
            <a:r>
              <a:rPr lang="ja-JP" altLang="en-US" sz="1200" b="1" dirty="0">
                <a:latin typeface="Meiryo UI" panose="020B0604030504040204" pitchFamily="50" charset="-128"/>
                <a:ea typeface="Meiryo UI" panose="020B0604030504040204" pitchFamily="50" charset="-128"/>
              </a:rPr>
              <a:t>電話：</a:t>
            </a:r>
            <a:r>
              <a:rPr lang="en-US" altLang="ja-JP" sz="1200" b="1" dirty="0">
                <a:latin typeface="Meiryo UI" panose="020B0604030504040204" pitchFamily="50" charset="-128"/>
                <a:ea typeface="Meiryo UI" panose="020B0604030504040204" pitchFamily="50" charset="-128"/>
              </a:rPr>
              <a:t>03-5289-8891</a:t>
            </a:r>
          </a:p>
          <a:p>
            <a:pPr>
              <a:tabLst>
                <a:tab pos="446088" algn="l"/>
                <a:tab pos="627063" algn="l"/>
              </a:tabLst>
            </a:pPr>
            <a:r>
              <a:rPr lang="en-US" altLang="ja-JP" sz="1200" b="1" dirty="0">
                <a:latin typeface="Meiryo UI" panose="020B0604030504040204" pitchFamily="50" charset="-128"/>
                <a:ea typeface="Meiryo UI" panose="020B0604030504040204" pitchFamily="50" charset="-128"/>
              </a:rPr>
              <a:t>E-mail</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hlinkClick r:id="rId3"/>
              </a:rPr>
              <a:t>office@ccaj.or.jp</a:t>
            </a:r>
            <a:r>
              <a:rPr lang="en-US" altLang="ja-JP" sz="1200" b="1" dirty="0">
                <a:latin typeface="Meiryo UI" panose="020B0604030504040204" pitchFamily="50" charset="-128"/>
                <a:ea typeface="Meiryo UI" panose="020B0604030504040204" pitchFamily="50" charset="-128"/>
              </a:rPr>
              <a:t> </a:t>
            </a:r>
          </a:p>
        </p:txBody>
      </p:sp>
      <p:graphicFrame>
        <p:nvGraphicFramePr>
          <p:cNvPr id="76" name="表 75">
            <a:extLst>
              <a:ext uri="{FF2B5EF4-FFF2-40B4-BE49-F238E27FC236}">
                <a16:creationId xmlns:a16="http://schemas.microsoft.com/office/drawing/2014/main" id="{454678AA-7A52-4C3E-B9B6-E23C08CD8699}"/>
              </a:ext>
            </a:extLst>
          </p:cNvPr>
          <p:cNvGraphicFramePr>
            <a:graphicFrameLocks noGrp="1"/>
          </p:cNvGraphicFramePr>
          <p:nvPr>
            <p:extLst>
              <p:ext uri="{D42A27DB-BD31-4B8C-83A1-F6EECF244321}">
                <p14:modId xmlns:p14="http://schemas.microsoft.com/office/powerpoint/2010/main" val="505248646"/>
              </p:ext>
            </p:extLst>
          </p:nvPr>
        </p:nvGraphicFramePr>
        <p:xfrm>
          <a:off x="522786" y="4048149"/>
          <a:ext cx="6726381" cy="5469924"/>
        </p:xfrm>
        <a:graphic>
          <a:graphicData uri="http://schemas.openxmlformats.org/drawingml/2006/table">
            <a:tbl>
              <a:tblPr firstRow="1" bandRow="1">
                <a:tableStyleId>{5940675A-B579-460E-94D1-54222C63F5DA}</a:tableStyleId>
              </a:tblPr>
              <a:tblGrid>
                <a:gridCol w="623782">
                  <a:extLst>
                    <a:ext uri="{9D8B030D-6E8A-4147-A177-3AD203B41FA5}">
                      <a16:colId xmlns:a16="http://schemas.microsoft.com/office/drawing/2014/main" val="20000"/>
                    </a:ext>
                  </a:extLst>
                </a:gridCol>
                <a:gridCol w="2097439">
                  <a:extLst>
                    <a:ext uri="{9D8B030D-6E8A-4147-A177-3AD203B41FA5}">
                      <a16:colId xmlns:a16="http://schemas.microsoft.com/office/drawing/2014/main" val="812971530"/>
                    </a:ext>
                  </a:extLst>
                </a:gridCol>
                <a:gridCol w="609996">
                  <a:extLst>
                    <a:ext uri="{9D8B030D-6E8A-4147-A177-3AD203B41FA5}">
                      <a16:colId xmlns:a16="http://schemas.microsoft.com/office/drawing/2014/main" val="1032970491"/>
                    </a:ext>
                  </a:extLst>
                </a:gridCol>
                <a:gridCol w="972358">
                  <a:extLst>
                    <a:ext uri="{9D8B030D-6E8A-4147-A177-3AD203B41FA5}">
                      <a16:colId xmlns:a16="http://schemas.microsoft.com/office/drawing/2014/main" val="3723807761"/>
                    </a:ext>
                  </a:extLst>
                </a:gridCol>
                <a:gridCol w="688746">
                  <a:extLst>
                    <a:ext uri="{9D8B030D-6E8A-4147-A177-3AD203B41FA5}">
                      <a16:colId xmlns:a16="http://schemas.microsoft.com/office/drawing/2014/main" val="699820456"/>
                    </a:ext>
                  </a:extLst>
                </a:gridCol>
                <a:gridCol w="1734060">
                  <a:extLst>
                    <a:ext uri="{9D8B030D-6E8A-4147-A177-3AD203B41FA5}">
                      <a16:colId xmlns:a16="http://schemas.microsoft.com/office/drawing/2014/main" val="2113769632"/>
                    </a:ext>
                  </a:extLst>
                </a:gridCol>
              </a:tblGrid>
              <a:tr h="395202">
                <a:tc>
                  <a:txBody>
                    <a:bodyPr/>
                    <a:lstStyle/>
                    <a:p>
                      <a:pPr algn="ctr"/>
                      <a:r>
                        <a:rPr kumimoji="1" lang="ja-JP" altLang="en-US" sz="1100" dirty="0">
                          <a:latin typeface="Meiryo UI" panose="020B0604030504040204" pitchFamily="50" charset="-128"/>
                          <a:ea typeface="Meiryo UI" panose="020B0604030504040204" pitchFamily="50" charset="-128"/>
                        </a:rPr>
                        <a:t>氏名</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gridSpan="3">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solidFill>
                      <a:schemeClr val="bg1"/>
                    </a:solidFill>
                  </a:tcPr>
                </a:tc>
                <a:tc hMerge="1">
                  <a:txBody>
                    <a:bodyPr/>
                    <a:lstStyle/>
                    <a:p>
                      <a:endParaRPr kumimoji="1" lang="ja-JP" altLang="en-US"/>
                    </a:p>
                  </a:txBody>
                  <a:tcPr/>
                </a:tc>
                <a:tc hMerge="1">
                  <a:txBody>
                    <a:bodyPr/>
                    <a:lstStyle/>
                    <a:p>
                      <a:r>
                        <a:rPr kumimoji="1" lang="ja-JP" altLang="en-US" sz="1100" dirty="0">
                          <a:latin typeface="Meiryo UI" panose="020B0604030504040204" pitchFamily="50" charset="-128"/>
                          <a:ea typeface="Meiryo UI" panose="020B0604030504040204" pitchFamily="50" charset="-128"/>
                        </a:rPr>
                        <a:t>部署・役職</a:t>
                      </a:r>
                    </a:p>
                  </a:txBody>
                  <a:tcPr anchor="ctr"/>
                </a:tc>
                <a:tc>
                  <a:txBody>
                    <a:bodyPr/>
                    <a:lstStyle/>
                    <a:p>
                      <a:r>
                        <a:rPr kumimoji="1" lang="en-US" altLang="ja-JP" sz="1100" dirty="0">
                          <a:latin typeface="Meiryo UI" panose="020B0604030504040204" pitchFamily="50" charset="-128"/>
                          <a:ea typeface="Meiryo UI" panose="020B0604030504040204" pitchFamily="50" charset="-128"/>
                        </a:rPr>
                        <a:t>SV</a:t>
                      </a:r>
                      <a:r>
                        <a:rPr kumimoji="1" lang="ja-JP" altLang="en-US" sz="1100" dirty="0">
                          <a:latin typeface="Meiryo UI" panose="020B0604030504040204" pitchFamily="50" charset="-128"/>
                          <a:ea typeface="Meiryo UI" panose="020B0604030504040204" pitchFamily="50" charset="-128"/>
                        </a:rPr>
                        <a:t>経験</a:t>
                      </a:r>
                      <a:endParaRPr kumimoji="1" lang="ja-JP" altLang="en-US" dirty="0"/>
                    </a:p>
                  </a:txBody>
                  <a:tcPr anchor="ctr">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年　　　ヵ月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06499">
                <a:tc>
                  <a:txBody>
                    <a:bodyPr/>
                    <a:lstStyle/>
                    <a:p>
                      <a:pPr algn="ctr"/>
                      <a:r>
                        <a:rPr kumimoji="1" lang="ja-JP" altLang="en-US" sz="1100" dirty="0">
                          <a:latin typeface="Meiryo UI" panose="020B0604030504040204" pitchFamily="50" charset="-128"/>
                          <a:ea typeface="Meiryo UI" panose="020B0604030504040204" pitchFamily="50" charset="-128"/>
                        </a:rPr>
                        <a:t>貴社名</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gridSpan="5">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en-US" altLang="ja-JP" sz="1100" dirty="0">
                        <a:latin typeface="Meiryo UI" panose="020B0604030504040204" pitchFamily="50" charset="-128"/>
                        <a:ea typeface="Meiryo UI" panose="020B0604030504040204" pitchFamily="50" charset="-128"/>
                      </a:endParaRPr>
                    </a:p>
                  </a:txBody>
                  <a:tcPr>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1157400353"/>
                  </a:ext>
                </a:extLst>
              </a:tr>
              <a:tr h="384908">
                <a:tc>
                  <a:txBody>
                    <a:bodyPr/>
                    <a:lstStyle/>
                    <a:p>
                      <a:pPr algn="ctr"/>
                      <a:r>
                        <a:rPr kumimoji="1" lang="ja-JP" altLang="en-US" sz="1100" dirty="0">
                          <a:latin typeface="Meiryo UI" panose="020B0604030504040204" pitchFamily="50" charset="-128"/>
                          <a:ea typeface="Meiryo UI" panose="020B0604030504040204" pitchFamily="50" charset="-128"/>
                        </a:rPr>
                        <a:t>部署</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役職</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2496909556"/>
                  </a:ext>
                </a:extLst>
              </a:tr>
              <a:tr h="317291">
                <a:tc>
                  <a:txBody>
                    <a:bodyPr/>
                    <a:lstStyle/>
                    <a:p>
                      <a:pPr algn="ctr"/>
                      <a:r>
                        <a:rPr kumimoji="1" lang="en-US" altLang="ja-JP" sz="1100" dirty="0">
                          <a:latin typeface="Meiryo UI" panose="020B0604030504040204" pitchFamily="50" charset="-128"/>
                          <a:ea typeface="Meiryo UI" panose="020B0604030504040204" pitchFamily="50" charset="-128"/>
                        </a:rPr>
                        <a:t>TEL</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a:latin typeface="Meiryo UI" panose="020B0604030504040204" pitchFamily="50" charset="-128"/>
                          <a:ea typeface="Meiryo UI" panose="020B0604030504040204" pitchFamily="50" charset="-128"/>
                        </a:rPr>
                        <a:t>E</a:t>
                      </a:r>
                      <a:r>
                        <a:rPr kumimoji="1" lang="ja-JP" altLang="en-US" sz="1100" dirty="0">
                          <a:latin typeface="Meiryo UI" panose="020B0604030504040204" pitchFamily="50" charset="-128"/>
                          <a:ea typeface="Meiryo UI" panose="020B0604030504040204" pitchFamily="50" charset="-128"/>
                        </a:rPr>
                        <a:t>メール</a:t>
                      </a:r>
                      <a:endParaRPr kumimoji="1" lang="ja-JP" altLang="en-US"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chemeClr val="bg1"/>
                    </a:solidFill>
                  </a:tcPr>
                </a:tc>
                <a:tc gridSpan="3">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solidFill>
                      <a:schemeClr val="bg1"/>
                    </a:solidFill>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0003"/>
                  </a:ext>
                </a:extLst>
              </a:tr>
              <a:tr h="166809">
                <a:tc gridSpan="6">
                  <a:txBody>
                    <a:bodyPr/>
                    <a:lstStyle/>
                    <a:p>
                      <a:pPr algn="l"/>
                      <a:r>
                        <a:rPr kumimoji="1" lang="ja-JP" altLang="en-US" sz="1100" dirty="0">
                          <a:latin typeface="Meiryo UI" panose="020B0604030504040204" pitchFamily="50" charset="-128"/>
                          <a:ea typeface="Meiryo UI" panose="020B0604030504040204" pitchFamily="50" charset="-128"/>
                        </a:rPr>
                        <a:t>●直属の上司（参加を承認した方）</a:t>
                      </a:r>
                    </a:p>
                  </a:txBody>
                  <a:tcPr anchor="ct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54053362"/>
                  </a:ext>
                </a:extLst>
              </a:tr>
              <a:tr h="219457">
                <a:tc>
                  <a:txBody>
                    <a:bodyPr/>
                    <a:lstStyle/>
                    <a:p>
                      <a:pPr algn="ctr"/>
                      <a:r>
                        <a:rPr kumimoji="1" lang="ja-JP" altLang="en-US" sz="1100" dirty="0">
                          <a:latin typeface="Meiryo UI" panose="020B0604030504040204" pitchFamily="50" charset="-128"/>
                          <a:ea typeface="Meiryo UI" panose="020B0604030504040204" pitchFamily="50" charset="-128"/>
                        </a:rPr>
                        <a:t>氏名</a:t>
                      </a: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dirty="0">
                          <a:latin typeface="Meiryo UI" panose="020B0604030504040204" pitchFamily="50" charset="-128"/>
                          <a:ea typeface="Meiryo UI" panose="020B0604030504040204" pitchFamily="50" charset="-128"/>
                        </a:rPr>
                        <a:t>役職</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43621971"/>
                  </a:ext>
                </a:extLst>
              </a:tr>
              <a:tr h="202831">
                <a:tc>
                  <a:txBody>
                    <a:bodyPr/>
                    <a:lstStyle/>
                    <a:p>
                      <a:pPr algn="ctr"/>
                      <a:r>
                        <a:rPr kumimoji="1" lang="en-US" altLang="ja-JP" sz="1100" dirty="0">
                          <a:latin typeface="Meiryo UI" panose="020B0604030504040204" pitchFamily="50" charset="-128"/>
                          <a:ea typeface="Meiryo UI" panose="020B0604030504040204" pitchFamily="50" charset="-128"/>
                        </a:rPr>
                        <a:t>TEL</a:t>
                      </a:r>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a:latin typeface="Meiryo UI" panose="020B0604030504040204" pitchFamily="50" charset="-128"/>
                          <a:ea typeface="Meiryo UI" panose="020B0604030504040204" pitchFamily="50" charset="-128"/>
                        </a:rPr>
                        <a:t>E</a:t>
                      </a:r>
                      <a:r>
                        <a:rPr kumimoji="1" lang="ja-JP" altLang="en-US" sz="1100" dirty="0">
                          <a:latin typeface="Meiryo UI" panose="020B0604030504040204" pitchFamily="50" charset="-128"/>
                          <a:ea typeface="Meiryo UI" panose="020B0604030504040204" pitchFamily="50" charset="-128"/>
                        </a:rPr>
                        <a:t>メール</a:t>
                      </a:r>
                      <a:endParaRPr kumimoji="1" lang="ja-JP" altLang="en-US"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50661666"/>
                  </a:ext>
                </a:extLst>
              </a:tr>
              <a:tr h="181013">
                <a:tc gridSpan="6">
                  <a:txBody>
                    <a:bodyPr/>
                    <a:lstStyle/>
                    <a:p>
                      <a:pPr algn="l"/>
                      <a:r>
                        <a:rPr kumimoji="1" lang="ja-JP" altLang="en-US" sz="1100" dirty="0">
                          <a:solidFill>
                            <a:schemeClr val="bg1"/>
                          </a:solidFill>
                          <a:latin typeface="Meiryo UI" panose="020B0604030504040204" pitchFamily="50" charset="-128"/>
                          <a:ea typeface="Meiryo UI" panose="020B0604030504040204" pitchFamily="50" charset="-128"/>
                        </a:rPr>
                        <a:t>●事前アンケート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00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pPr algn="l"/>
                      <a:endParaRPr kumimoji="1" lang="ja-JP" altLang="en-US" sz="11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00FF"/>
                    </a:solidFill>
                  </a:tcPr>
                </a:tc>
                <a:extLst>
                  <a:ext uri="{0D108BD9-81ED-4DB2-BD59-A6C34878D82A}">
                    <a16:rowId xmlns:a16="http://schemas.microsoft.com/office/drawing/2014/main" val="10004"/>
                  </a:ext>
                </a:extLst>
              </a:tr>
              <a:tr h="0">
                <a:tc gridSpan="6">
                  <a:txBody>
                    <a:bodyPr/>
                    <a:lstStyle/>
                    <a:p>
                      <a:pPr algn="l"/>
                      <a:r>
                        <a:rPr kumimoji="1" lang="en-US" altLang="ja-JP" sz="1100" dirty="0">
                          <a:latin typeface="Meiryo UI" panose="020B0604030504040204" pitchFamily="50" charset="-128"/>
                          <a:ea typeface="Meiryo UI" panose="020B0604030504040204" pitchFamily="50" charset="-128"/>
                        </a:rPr>
                        <a:t>Q1.</a:t>
                      </a:r>
                      <a:r>
                        <a:rPr kumimoji="1" lang="ja-JP" altLang="en-US" sz="1100" dirty="0">
                          <a:latin typeface="Meiryo UI" panose="020B0604030504040204" pitchFamily="50" charset="-128"/>
                          <a:ea typeface="Meiryo UI" panose="020B0604030504040204" pitchFamily="50" charset="-128"/>
                        </a:rPr>
                        <a:t>コールセンターの概要（業種・機能・規模など）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solidFill>
                      <a:schemeClr val="accent1">
                        <a:lumMod val="20000"/>
                        <a:lumOff val="80000"/>
                      </a:schemeClr>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25650">
                <a:tc gridSpan="6">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6"/>
                  </a:ext>
                </a:extLst>
              </a:tr>
              <a:tr h="161199">
                <a:tc gridSpan="6">
                  <a:txBody>
                    <a:bodyPr/>
                    <a:lstStyle/>
                    <a:p>
                      <a:pPr algn="l"/>
                      <a:r>
                        <a:rPr kumimoji="1" lang="en-US" altLang="ja-JP" sz="1100" dirty="0">
                          <a:latin typeface="Meiryo UI" panose="020B0604030504040204" pitchFamily="50" charset="-128"/>
                          <a:ea typeface="Meiryo UI" panose="020B0604030504040204" pitchFamily="50" charset="-128"/>
                        </a:rPr>
                        <a:t>Q2.</a:t>
                      </a:r>
                      <a:r>
                        <a:rPr kumimoji="1" lang="ja-JP" altLang="en-US" sz="1100" dirty="0">
                          <a:latin typeface="Meiryo UI" panose="020B0604030504040204" pitchFamily="50" charset="-128"/>
                          <a:ea typeface="Meiryo UI" panose="020B0604030504040204" pitchFamily="50" charset="-128"/>
                        </a:rPr>
                        <a:t>ご自身の担当業務内容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solidFill>
                      <a:schemeClr val="accent1">
                        <a:lumMod val="20000"/>
                        <a:lumOff val="80000"/>
                      </a:schemeClr>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solidFill>
                      <a:schemeClr val="bg1"/>
                    </a:solidFill>
                  </a:tcPr>
                </a:tc>
                <a:extLst>
                  <a:ext uri="{0D108BD9-81ED-4DB2-BD59-A6C34878D82A}">
                    <a16:rowId xmlns:a16="http://schemas.microsoft.com/office/drawing/2014/main" val="1755940710"/>
                  </a:ext>
                </a:extLst>
              </a:tr>
              <a:tr h="325650">
                <a:tc gridSpan="6">
                  <a:txBody>
                    <a:bodyPr/>
                    <a:lstStyle/>
                    <a:p>
                      <a:pPr algn="l"/>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solidFill>
                      <a:schemeClr val="bg1"/>
                    </a:solidFill>
                  </a:tcPr>
                </a:tc>
                <a:extLst>
                  <a:ext uri="{0D108BD9-81ED-4DB2-BD59-A6C34878D82A}">
                    <a16:rowId xmlns:a16="http://schemas.microsoft.com/office/drawing/2014/main" val="3974444197"/>
                  </a:ext>
                </a:extLst>
              </a:tr>
              <a:tr h="144505">
                <a:tc gridSpan="6">
                  <a:txBody>
                    <a:bodyPr/>
                    <a:lstStyle/>
                    <a:p>
                      <a:pPr algn="l"/>
                      <a:r>
                        <a:rPr kumimoji="1" lang="en-US" altLang="ja-JP" sz="1100" dirty="0">
                          <a:latin typeface="Meiryo UI" panose="020B0604030504040204" pitchFamily="50" charset="-128"/>
                          <a:ea typeface="Meiryo UI" panose="020B0604030504040204" pitchFamily="50" charset="-128"/>
                        </a:rPr>
                        <a:t>Q3.</a:t>
                      </a:r>
                      <a:r>
                        <a:rPr kumimoji="1" lang="ja-JP" altLang="en-US" sz="1100" dirty="0">
                          <a:latin typeface="Meiryo UI" panose="020B0604030504040204" pitchFamily="50" charset="-128"/>
                          <a:ea typeface="Meiryo UI" panose="020B0604030504040204" pitchFamily="50" charset="-128"/>
                        </a:rPr>
                        <a:t>モチベーション向上の施策・取り組みを、会社（センター）とご自身に分けて、ご記入ください。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solidFill>
                      <a:schemeClr val="accent1">
                        <a:lumMod val="20000"/>
                        <a:lumOff val="80000"/>
                      </a:schemeClr>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89731">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gridSpan="5">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65581562"/>
                  </a:ext>
                </a:extLst>
              </a:tr>
              <a:tr h="408710">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自身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gridSpan="5">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91482564"/>
                  </a:ext>
                </a:extLst>
              </a:tr>
              <a:tr h="159259">
                <a:tc gridSpan="6">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Q4.</a:t>
                      </a:r>
                      <a:r>
                        <a:rPr kumimoji="1" lang="ja-JP" altLang="en-US" sz="1100" dirty="0">
                          <a:latin typeface="Meiryo UI" panose="020B0604030504040204" pitchFamily="50" charset="-128"/>
                          <a:ea typeface="Meiryo UI" panose="020B0604030504040204" pitchFamily="50" charset="-128"/>
                        </a:rPr>
                        <a:t> モチベーションに関する課題があれば、ご記入ください。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10780032"/>
                  </a:ext>
                </a:extLst>
              </a:tr>
              <a:tr h="401831">
                <a:tc gridSpan="6">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91268645"/>
                  </a:ext>
                </a:extLst>
              </a:tr>
            </a:tbl>
          </a:graphicData>
        </a:graphic>
      </p:graphicFrame>
      <p:sp>
        <p:nvSpPr>
          <p:cNvPr id="77" name="角丸四角形 56">
            <a:extLst>
              <a:ext uri="{FF2B5EF4-FFF2-40B4-BE49-F238E27FC236}">
                <a16:creationId xmlns:a16="http://schemas.microsoft.com/office/drawing/2014/main" id="{C9CC9468-4416-4424-B28F-14A13FF73FA6}"/>
              </a:ext>
            </a:extLst>
          </p:cNvPr>
          <p:cNvSpPr/>
          <p:nvPr/>
        </p:nvSpPr>
        <p:spPr>
          <a:xfrm>
            <a:off x="475780" y="3635184"/>
            <a:ext cx="6777073" cy="365581"/>
          </a:xfrm>
          <a:prstGeom prst="roundRect">
            <a:avLst>
              <a:gd name="adj" fmla="val 50000"/>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a:latin typeface="Meiryo UI" panose="020B0604030504040204" pitchFamily="50" charset="-128"/>
                <a:ea typeface="Meiryo UI" panose="020B0604030504040204" pitchFamily="50" charset="-128"/>
              </a:rPr>
              <a:t>SV</a:t>
            </a:r>
            <a:r>
              <a:rPr lang="ja-JP" altLang="en-US" sz="1600" b="1" dirty="0">
                <a:latin typeface="Meiryo UI" panose="020B0604030504040204" pitchFamily="50" charset="-128"/>
                <a:ea typeface="Meiryo UI" panose="020B0604030504040204" pitchFamily="50" charset="-128"/>
              </a:rPr>
              <a:t>意見交換会</a:t>
            </a:r>
            <a:r>
              <a:rPr lang="en-US" altLang="ja-JP" sz="1600" b="1" dirty="0">
                <a:latin typeface="Meiryo UI" panose="020B0604030504040204" pitchFamily="50" charset="-128"/>
                <a:ea typeface="Meiryo UI" panose="020B0604030504040204" pitchFamily="50" charset="-128"/>
              </a:rPr>
              <a:t>100</a:t>
            </a:r>
            <a:r>
              <a:rPr lang="ja-JP" altLang="en-US" sz="1600" b="1" dirty="0">
                <a:latin typeface="Meiryo UI" panose="020B0604030504040204" pitchFamily="50" charset="-128"/>
                <a:ea typeface="Meiryo UI" panose="020B0604030504040204" pitchFamily="50" charset="-128"/>
              </a:rPr>
              <a:t>回記念特別企画　参加申込書</a:t>
            </a:r>
          </a:p>
        </p:txBody>
      </p:sp>
      <p:sp>
        <p:nvSpPr>
          <p:cNvPr id="78" name="テキスト ボックス 77">
            <a:extLst>
              <a:ext uri="{FF2B5EF4-FFF2-40B4-BE49-F238E27FC236}">
                <a16:creationId xmlns:a16="http://schemas.microsoft.com/office/drawing/2014/main" id="{7042A176-9A84-432B-9E86-72CE43FCB753}"/>
              </a:ext>
            </a:extLst>
          </p:cNvPr>
          <p:cNvSpPr txBox="1"/>
          <p:nvPr/>
        </p:nvSpPr>
        <p:spPr>
          <a:xfrm>
            <a:off x="526472" y="9525445"/>
            <a:ext cx="6061486" cy="3693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ご記入いただいた内容は、本会の運営、連絡のために利用します。</a:t>
            </a:r>
          </a:p>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記入内容に不備がある場合は、申込を受理いたしかねますので、予めご了承ください。</a:t>
            </a:r>
          </a:p>
        </p:txBody>
      </p:sp>
    </p:spTree>
    <p:extLst>
      <p:ext uri="{BB962C8B-B14F-4D97-AF65-F5344CB8AC3E}">
        <p14:creationId xmlns:p14="http://schemas.microsoft.com/office/powerpoint/2010/main" val="2110583946"/>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399</Words>
  <Application>Microsoft Office PowerPoint</Application>
  <PresentationFormat>ユーザー設定</PresentationFormat>
  <Paragraphs>74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HGPSoeiKakugothicUB</vt:lpstr>
      <vt:lpstr>Meiryo UI</vt:lpstr>
      <vt:lpstr>MS PGothic</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2016-07-29T00:14:01Z</dcterms:created>
  <dcterms:modified xsi:type="dcterms:W3CDTF">2019-10-18T05:43:39Z</dcterms:modified>
</cp:coreProperties>
</file>